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6" r:id="rId3"/>
    <p:sldId id="273" r:id="rId4"/>
    <p:sldId id="274" r:id="rId5"/>
    <p:sldId id="297" r:id="rId6"/>
    <p:sldId id="303" r:id="rId7"/>
    <p:sldId id="263" r:id="rId8"/>
    <p:sldId id="259" r:id="rId9"/>
    <p:sldId id="298" r:id="rId10"/>
    <p:sldId id="306" r:id="rId11"/>
    <p:sldId id="305" r:id="rId12"/>
    <p:sldId id="299" r:id="rId13"/>
    <p:sldId id="307" r:id="rId14"/>
    <p:sldId id="304" r:id="rId15"/>
    <p:sldId id="316" r:id="rId16"/>
    <p:sldId id="309" r:id="rId17"/>
    <p:sldId id="310" r:id="rId18"/>
    <p:sldId id="311" r:id="rId19"/>
    <p:sldId id="312" r:id="rId20"/>
    <p:sldId id="313" r:id="rId21"/>
    <p:sldId id="302" r:id="rId22"/>
    <p:sldId id="314" r:id="rId23"/>
    <p:sldId id="308" r:id="rId24"/>
    <p:sldId id="301" r:id="rId25"/>
    <p:sldId id="315" r:id="rId26"/>
    <p:sldId id="264" r:id="rId27"/>
    <p:sldId id="265" r:id="rId28"/>
    <p:sldId id="266"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BC6627-8B87-D54A-9E84-441929FD9C5B}" name="Stepleton, Jen" initials="SJ" userId="S::CCA445@mt.gov::b82c8bd5-61cf-4a3a-b615-a6d8f108a1f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rowl, Taylor" initials="CT" lastIdx="4" clrIdx="0">
    <p:extLst>
      <p:ext uri="{19B8F6BF-5375-455C-9EA6-DF929625EA0E}">
        <p15:presenceInfo xmlns:p15="http://schemas.microsoft.com/office/powerpoint/2012/main" userId="S::CCA131@mt.gov::53febe0b-90c4-4709-8157-4bd5927451bd" providerId="AD"/>
      </p:ext>
    </p:extLst>
  </p:cmAuthor>
  <p:cmAuthor id="2" name="Egli, Janelle" initials="EJ" lastIdx="2" clrIdx="1">
    <p:extLst>
      <p:ext uri="{19B8F6BF-5375-455C-9EA6-DF929625EA0E}">
        <p15:presenceInfo xmlns:p15="http://schemas.microsoft.com/office/powerpoint/2012/main" userId="S-1-5-21-725345543-413027322-2146997909-242880" providerId="AD"/>
      </p:ext>
    </p:extLst>
  </p:cmAuthor>
  <p:cmAuthor id="3" name="Cohen, Cheryl" initials="CC" lastIdx="9" clrIdx="2">
    <p:extLst>
      <p:ext uri="{19B8F6BF-5375-455C-9EA6-DF929625EA0E}">
        <p15:presenceInfo xmlns:p15="http://schemas.microsoft.com/office/powerpoint/2012/main" userId="S::CCA244@mt.gov::450b5b0e-c8a8-4780-8030-0df984209a0e" providerId="AD"/>
      </p:ext>
    </p:extLst>
  </p:cmAuthor>
  <p:cmAuthor id="4" name="Egli, Janelle" initials="EJ [2]" lastIdx="5" clrIdx="3">
    <p:extLst>
      <p:ext uri="{19B8F6BF-5375-455C-9EA6-DF929625EA0E}">
        <p15:presenceInfo xmlns:p15="http://schemas.microsoft.com/office/powerpoint/2012/main" userId="S::CCA223@mt.gov::10345601-018c-49fd-8d3d-6899a2dc1b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6E9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3" d="2"/>
        <a:sy n="3" d="2"/>
      </p:scale>
      <p:origin x="0" y="-3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CBF7B1-5C18-44C2-95CA-552E27DE5E2B}" type="datetimeFigureOut">
              <a:rPr lang="en-US" smtClean="0"/>
              <a:t>1/30/2023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9DD8664-16AA-45DF-BED1-6D91A90D8768}" type="slidenum">
              <a:rPr lang="en-US" smtClean="0"/>
              <a:t>‹#›</a:t>
            </a:fld>
            <a:endParaRPr lang="en-US" dirty="0"/>
          </a:p>
        </p:txBody>
      </p:sp>
    </p:spTree>
    <p:extLst>
      <p:ext uri="{BB962C8B-B14F-4D97-AF65-F5344CB8AC3E}">
        <p14:creationId xmlns:p14="http://schemas.microsoft.com/office/powerpoint/2010/main" val="3836284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DD8664-16AA-45DF-BED1-6D91A90D8768}" type="slidenum">
              <a:rPr lang="en-US" smtClean="0"/>
              <a:t>3</a:t>
            </a:fld>
            <a:endParaRPr lang="en-US" dirty="0"/>
          </a:p>
        </p:txBody>
      </p:sp>
    </p:spTree>
    <p:extLst>
      <p:ext uri="{BB962C8B-B14F-4D97-AF65-F5344CB8AC3E}">
        <p14:creationId xmlns:p14="http://schemas.microsoft.com/office/powerpoint/2010/main" val="3941497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DD8664-16AA-45DF-BED1-6D91A90D8768}" type="slidenum">
              <a:rPr lang="en-US" smtClean="0"/>
              <a:t>4</a:t>
            </a:fld>
            <a:endParaRPr lang="en-US" dirty="0"/>
          </a:p>
        </p:txBody>
      </p:sp>
    </p:spTree>
    <p:extLst>
      <p:ext uri="{BB962C8B-B14F-4D97-AF65-F5344CB8AC3E}">
        <p14:creationId xmlns:p14="http://schemas.microsoft.com/office/powerpoint/2010/main" val="3890919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DD8664-16AA-45DF-BED1-6D91A90D8768}" type="slidenum">
              <a:rPr lang="en-US" smtClean="0"/>
              <a:t>9</a:t>
            </a:fld>
            <a:endParaRPr lang="en-US" dirty="0"/>
          </a:p>
        </p:txBody>
      </p:sp>
    </p:spTree>
    <p:extLst>
      <p:ext uri="{BB962C8B-B14F-4D97-AF65-F5344CB8AC3E}">
        <p14:creationId xmlns:p14="http://schemas.microsoft.com/office/powerpoint/2010/main" val="3148369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the most recent data available for each source is linked in this presentation and specified in the Allocation Plan, but not all sources had data available for the same timeframes.</a:t>
            </a:r>
          </a:p>
        </p:txBody>
      </p:sp>
      <p:sp>
        <p:nvSpPr>
          <p:cNvPr id="4" name="Slide Number Placeholder 3"/>
          <p:cNvSpPr>
            <a:spLocks noGrp="1"/>
          </p:cNvSpPr>
          <p:nvPr>
            <p:ph type="sldNum" sz="quarter" idx="5"/>
          </p:nvPr>
        </p:nvSpPr>
        <p:spPr/>
        <p:txBody>
          <a:bodyPr/>
          <a:lstStyle/>
          <a:p>
            <a:fld id="{29DD8664-16AA-45DF-BED1-6D91A90D8768}" type="slidenum">
              <a:rPr lang="en-US" smtClean="0"/>
              <a:t>10</a:t>
            </a:fld>
            <a:endParaRPr lang="en-US" dirty="0"/>
          </a:p>
        </p:txBody>
      </p:sp>
    </p:spTree>
    <p:extLst>
      <p:ext uri="{BB962C8B-B14F-4D97-AF65-F5344CB8AC3E}">
        <p14:creationId xmlns:p14="http://schemas.microsoft.com/office/powerpoint/2010/main" val="3066387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20986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7841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3780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01767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7247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33194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5139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3374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9460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239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007237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493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62360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7299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6928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8088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596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9252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8440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7906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249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79993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431280"/>
            <a:ext cx="9143999" cy="426719"/>
          </a:xfrm>
          <a:prstGeom prst="rect">
            <a:avLst/>
          </a:prstGeom>
        </p:spPr>
      </p:pic>
    </p:spTree>
    <p:extLst>
      <p:ext uri="{BB962C8B-B14F-4D97-AF65-F5344CB8AC3E}">
        <p14:creationId xmlns:p14="http://schemas.microsoft.com/office/powerpoint/2010/main" val="43414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rcRect/>
          <a:stretch/>
        </p:blipFill>
        <p:spPr>
          <a:xfrm>
            <a:off x="2286" y="6216477"/>
            <a:ext cx="9141714" cy="641523"/>
          </a:xfrm>
          <a:prstGeom prst="rect">
            <a:avLst/>
          </a:prstGeom>
        </p:spPr>
      </p:pic>
    </p:spTree>
    <p:extLst>
      <p:ext uri="{BB962C8B-B14F-4D97-AF65-F5344CB8AC3E}">
        <p14:creationId xmlns:p14="http://schemas.microsoft.com/office/powerpoint/2010/main" val="2424108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file:///\\entdoc0015\DivisionFiles2\hous\HDSHARE\COMMUNITY%20HOUSING\3ProgramAdministration\HOME-ARP\1DraftDocuments\Gap%20Analysis\JR-MT-Racial-Equity-in-Montana-Criminal-Justice-System.pdf" TargetMode="External"/><Relationship Id="rId3" Type="http://schemas.openxmlformats.org/officeDocument/2006/relationships/hyperlink" Target="file:///\\entdoc0015\DivisionFiles2\hous\HDSHARE\COMMUNITY%20HOUSING\3ProgramAdministration\HOME-ARP\1DraftDocuments\Gap%20Analysis\Census%20Data\2020\ACSST5Y2020.S2503-2022-11-28T192103.xlsx" TargetMode="External"/><Relationship Id="rId7" Type="http://schemas.openxmlformats.org/officeDocument/2006/relationships/hyperlink" Target="file:///\\entdoc0015\DivisionFiles2\hous\HDSHARE\COMMUNITY%20HOUSING\3ProgramAdministration\HOME-ARP\1DraftDocuments\Gap%20Analysis\16th-Annual-Domestic-Violence-Counts-Montana-Summary-FINAL.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file:///\\entdoc0015\DivisionFiles2\hous\HDSHARE\COMMUNITY%20HOUSING\3ProgramAdministration\HOME-ARP\1DraftDocuments\Gap%20Analysis\ncadv_montana_fact_sheet_2020.pdf" TargetMode="External"/><Relationship Id="rId5" Type="http://schemas.openxmlformats.org/officeDocument/2006/relationships/hyperlink" Target="file:///\\entdoc0015\DivisionFiles2\hous\HDSHARE\COMMUNITY%20HOUSING\3ProgramAdministration\HOME-ARP\1DraftDocuments\Gap%20Analysis\DataFromCoC\Pro-rated%20Needs_Gaps%20PiT%202021%20(1).xlsx" TargetMode="External"/><Relationship Id="rId10" Type="http://schemas.openxmlformats.org/officeDocument/2006/relationships/hyperlink" Target="file:///\\entdoc0015\DivisionFiles2\hous\HDSHARE\COMMUNITY%20HOUSING\3ProgramAdministration\HOME-ARP\1DraftDocuments\Gap%20Analysis\CoC_PopSub_State_MT_2022.pdf" TargetMode="External"/><Relationship Id="rId4" Type="http://schemas.openxmlformats.org/officeDocument/2006/relationships/hyperlink" Target="file:///\\entdoc0015\DivisionFiles2\hous\HDSHARE\COMMUNITY%20HOUSING\3ProgramAdministration\HOME-ARP\1DraftDocuments\Gap%20Analysis\CHAS\2019%20CHAS%20Table%20HUD%20Exchange.pdf" TargetMode="External"/><Relationship Id="rId9" Type="http://schemas.openxmlformats.org/officeDocument/2006/relationships/hyperlink" Target="file:///\\entdoc0015\DivisionFiles2\hous\HDSHARE\COMMUNITY%20HOUSING\3ProgramAdministration\HOME-ARP\1DraftDocuments\Gap%20Analysis\CoC_HIC_State_MT_2021.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housing.mt.gov/Community-Housing/HOME-AR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JCrowley@mt.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housing.mt.gov/Community-Housing/HOME-ARP" TargetMode="External"/><Relationship Id="rId2" Type="http://schemas.openxmlformats.org/officeDocument/2006/relationships/hyperlink" Target="https://commerce.mt.gov/Consolidated-Plan/Document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ommerce.mt.gov/Consolidated-Plan" TargetMode="External"/><Relationship Id="rId2" Type="http://schemas.openxmlformats.org/officeDocument/2006/relationships/hyperlink" Target="mailto:DOCConPlan@mt.go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DOCConPlan@mt.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95F86-FBAF-4433-87E9-343343645E01}"/>
              </a:ext>
            </a:extLst>
          </p:cNvPr>
          <p:cNvSpPr>
            <a:spLocks noGrp="1"/>
          </p:cNvSpPr>
          <p:nvPr>
            <p:ph type="ctrTitle"/>
          </p:nvPr>
        </p:nvSpPr>
        <p:spPr>
          <a:xfrm>
            <a:off x="342900" y="182682"/>
            <a:ext cx="8458200" cy="2514599"/>
          </a:xfrm>
        </p:spPr>
        <p:txBody>
          <a:bodyPr>
            <a:normAutofit/>
          </a:bodyPr>
          <a:lstStyle/>
          <a:p>
            <a:r>
              <a:rPr lang="en-US" sz="3500" dirty="0"/>
              <a:t>Welcome to the Public Hearing for the HOME-ARP Allocation Plan and </a:t>
            </a:r>
            <a:br>
              <a:rPr lang="en-US" sz="3500" dirty="0"/>
            </a:br>
            <a:r>
              <a:rPr lang="en-US" sz="3500" dirty="0"/>
              <a:t>2020 and 2021 Annual Action Plan Amendments</a:t>
            </a:r>
          </a:p>
        </p:txBody>
      </p:sp>
      <p:sp>
        <p:nvSpPr>
          <p:cNvPr id="3" name="Subtitle 2">
            <a:extLst>
              <a:ext uri="{FF2B5EF4-FFF2-40B4-BE49-F238E27FC236}">
                <a16:creationId xmlns:a16="http://schemas.microsoft.com/office/drawing/2014/main" id="{6FAA4FAB-211A-4345-AFB8-E12092305651}"/>
              </a:ext>
            </a:extLst>
          </p:cNvPr>
          <p:cNvSpPr>
            <a:spLocks noGrp="1"/>
          </p:cNvSpPr>
          <p:nvPr>
            <p:ph type="subTitle" idx="1"/>
          </p:nvPr>
        </p:nvSpPr>
        <p:spPr>
          <a:xfrm>
            <a:off x="685800" y="2717409"/>
            <a:ext cx="7772400" cy="3429000"/>
          </a:xfrm>
        </p:spPr>
        <p:txBody>
          <a:bodyPr>
            <a:normAutofit fontScale="77500" lnSpcReduction="20000"/>
          </a:bodyPr>
          <a:lstStyle/>
          <a:p>
            <a:r>
              <a:rPr lang="en-US" b="1" dirty="0"/>
              <a:t>Thursday January 26, 2023</a:t>
            </a:r>
          </a:p>
          <a:p>
            <a:r>
              <a:rPr lang="en-US" sz="2700" b="1" dirty="0"/>
              <a:t>1:00 p.m. – 2:00 p.m.</a:t>
            </a:r>
          </a:p>
          <a:p>
            <a:r>
              <a:rPr lang="en-US" dirty="0"/>
              <a:t>Sponsored by the Montana Department of Commerce</a:t>
            </a:r>
          </a:p>
          <a:p>
            <a:endParaRPr lang="en-US" sz="2300" i="1" dirty="0"/>
          </a:p>
          <a:p>
            <a:r>
              <a:rPr lang="en-US" sz="2300" i="1" dirty="0"/>
              <a:t>The Department of Commerce will make reasonable accommodations for persons with disabilities or who have a   Limited English Proficiency and who wish to participate in this process or need an alternative accessible format of this. Presentation materials will be provided in advance of the meeting.</a:t>
            </a:r>
          </a:p>
          <a:p>
            <a:r>
              <a:rPr lang="en-US" sz="1800" i="1" dirty="0">
                <a:solidFill>
                  <a:srgbClr val="898989"/>
                </a:solidFill>
                <a:effectLst/>
                <a:latin typeface="Arial" panose="020B0604020202020204" pitchFamily="34" charset="0"/>
                <a:ea typeface="Calibri" panose="020F0502020204030204" pitchFamily="34" charset="0"/>
              </a:rPr>
              <a:t>El </a:t>
            </a:r>
            <a:r>
              <a:rPr lang="en-US" sz="1800" i="1" dirty="0" err="1">
                <a:solidFill>
                  <a:srgbClr val="898989"/>
                </a:solidFill>
                <a:effectLst/>
                <a:latin typeface="Arial" panose="020B0604020202020204" pitchFamily="34" charset="0"/>
                <a:ea typeface="Calibri" panose="020F0502020204030204" pitchFamily="34" charset="0"/>
              </a:rPr>
              <a:t>Departamento</a:t>
            </a:r>
            <a:r>
              <a:rPr lang="en-US" sz="1800" i="1" dirty="0">
                <a:solidFill>
                  <a:srgbClr val="898989"/>
                </a:solidFill>
                <a:effectLst/>
                <a:latin typeface="Arial" panose="020B0604020202020204" pitchFamily="34" charset="0"/>
                <a:ea typeface="Calibri" panose="020F0502020204030204" pitchFamily="34" charset="0"/>
              </a:rPr>
              <a:t> de Comercio </a:t>
            </a:r>
            <a:r>
              <a:rPr lang="en-US" sz="1800" i="1" dirty="0" err="1">
                <a:solidFill>
                  <a:srgbClr val="898989"/>
                </a:solidFill>
                <a:effectLst/>
                <a:latin typeface="Arial" panose="020B0604020202020204" pitchFamily="34" charset="0"/>
                <a:ea typeface="Calibri" panose="020F0502020204030204" pitchFamily="34" charset="0"/>
              </a:rPr>
              <a:t>hará</a:t>
            </a:r>
            <a:r>
              <a:rPr lang="en-US" sz="1800" i="1" dirty="0">
                <a:solidFill>
                  <a:srgbClr val="898989"/>
                </a:solidFill>
                <a:effectLst/>
                <a:latin typeface="Arial" panose="020B0604020202020204" pitchFamily="34" charset="0"/>
                <a:ea typeface="Calibri" panose="020F0502020204030204" pitchFamily="34" charset="0"/>
              </a:rPr>
              <a:t> </a:t>
            </a:r>
            <a:r>
              <a:rPr lang="en-US" sz="1800" i="1" dirty="0" err="1">
                <a:solidFill>
                  <a:srgbClr val="898989"/>
                </a:solidFill>
                <a:effectLst/>
                <a:latin typeface="Arial" panose="020B0604020202020204" pitchFamily="34" charset="0"/>
                <a:ea typeface="Calibri" panose="020F0502020204030204" pitchFamily="34" charset="0"/>
              </a:rPr>
              <a:t>adaptaciones</a:t>
            </a:r>
            <a:r>
              <a:rPr lang="en-US" sz="1800" i="1" dirty="0">
                <a:solidFill>
                  <a:srgbClr val="898989"/>
                </a:solidFill>
                <a:effectLst/>
                <a:latin typeface="Arial" panose="020B0604020202020204" pitchFamily="34" charset="0"/>
                <a:ea typeface="Calibri" panose="020F0502020204030204" pitchFamily="34" charset="0"/>
              </a:rPr>
              <a:t> </a:t>
            </a:r>
            <a:r>
              <a:rPr lang="en-US" sz="1800" i="1" dirty="0" err="1">
                <a:solidFill>
                  <a:srgbClr val="898989"/>
                </a:solidFill>
                <a:effectLst/>
                <a:latin typeface="Arial" panose="020B0604020202020204" pitchFamily="34" charset="0"/>
                <a:ea typeface="Calibri" panose="020F0502020204030204" pitchFamily="34" charset="0"/>
              </a:rPr>
              <a:t>razonables</a:t>
            </a:r>
            <a:r>
              <a:rPr lang="en-US" sz="1800" i="1" dirty="0">
                <a:solidFill>
                  <a:srgbClr val="898989"/>
                </a:solidFill>
                <a:effectLst/>
                <a:latin typeface="Arial" panose="020B0604020202020204" pitchFamily="34" charset="0"/>
                <a:ea typeface="Calibri" panose="020F0502020204030204" pitchFamily="34" charset="0"/>
              </a:rPr>
              <a:t> para las personas con </a:t>
            </a:r>
            <a:r>
              <a:rPr lang="en-US" sz="1800" i="1" dirty="0" err="1">
                <a:solidFill>
                  <a:srgbClr val="898989"/>
                </a:solidFill>
                <a:effectLst/>
                <a:latin typeface="Arial" panose="020B0604020202020204" pitchFamily="34" charset="0"/>
                <a:ea typeface="Calibri" panose="020F0502020204030204" pitchFamily="34" charset="0"/>
              </a:rPr>
              <a:t>discapacidades</a:t>
            </a:r>
            <a:r>
              <a:rPr lang="en-US" sz="1800" i="1" dirty="0">
                <a:solidFill>
                  <a:srgbClr val="898989"/>
                </a:solidFill>
                <a:effectLst/>
                <a:latin typeface="Arial" panose="020B0604020202020204" pitchFamily="34" charset="0"/>
                <a:ea typeface="Calibri" panose="020F0502020204030204" pitchFamily="34" charset="0"/>
              </a:rPr>
              <a:t> o personas con domino </a:t>
            </a:r>
            <a:r>
              <a:rPr lang="en-US" sz="1800" i="1" dirty="0" err="1">
                <a:solidFill>
                  <a:srgbClr val="898989"/>
                </a:solidFill>
                <a:effectLst/>
                <a:latin typeface="Arial" panose="020B0604020202020204" pitchFamily="34" charset="0"/>
                <a:ea typeface="Calibri" panose="020F0502020204030204" pitchFamily="34" charset="0"/>
              </a:rPr>
              <a:t>limitado</a:t>
            </a:r>
            <a:r>
              <a:rPr lang="en-US" sz="1800" i="1" dirty="0">
                <a:solidFill>
                  <a:srgbClr val="898989"/>
                </a:solidFill>
                <a:effectLst/>
                <a:latin typeface="Arial" panose="020B0604020202020204" pitchFamily="34" charset="0"/>
                <a:ea typeface="Calibri" panose="020F0502020204030204" pitchFamily="34" charset="0"/>
              </a:rPr>
              <a:t> del </a:t>
            </a:r>
            <a:r>
              <a:rPr lang="en-US" sz="1800" i="1" dirty="0" err="1">
                <a:solidFill>
                  <a:srgbClr val="898989"/>
                </a:solidFill>
                <a:effectLst/>
                <a:latin typeface="Arial" panose="020B0604020202020204" pitchFamily="34" charset="0"/>
                <a:ea typeface="Calibri" panose="020F0502020204030204" pitchFamily="34" charset="0"/>
              </a:rPr>
              <a:t>inglés</a:t>
            </a:r>
            <a:r>
              <a:rPr lang="en-US" sz="1800" i="1" dirty="0">
                <a:solidFill>
                  <a:srgbClr val="898989"/>
                </a:solidFill>
                <a:effectLst/>
                <a:latin typeface="Arial" panose="020B0604020202020204" pitchFamily="34" charset="0"/>
                <a:ea typeface="Calibri" panose="020F0502020204030204" pitchFamily="34" charset="0"/>
              </a:rPr>
              <a:t> que </a:t>
            </a:r>
            <a:r>
              <a:rPr lang="en-US" sz="1800" i="1" dirty="0" err="1">
                <a:solidFill>
                  <a:srgbClr val="898989"/>
                </a:solidFill>
                <a:effectLst/>
                <a:latin typeface="Arial" panose="020B0604020202020204" pitchFamily="34" charset="0"/>
                <a:ea typeface="Calibri" panose="020F0502020204030204" pitchFamily="34" charset="0"/>
              </a:rPr>
              <a:t>deseen</a:t>
            </a:r>
            <a:r>
              <a:rPr lang="en-US" sz="1800" i="1" dirty="0">
                <a:solidFill>
                  <a:srgbClr val="898989"/>
                </a:solidFill>
                <a:effectLst/>
                <a:latin typeface="Arial" panose="020B0604020202020204" pitchFamily="34" charset="0"/>
                <a:ea typeface="Calibri" panose="020F0502020204030204" pitchFamily="34" charset="0"/>
              </a:rPr>
              <a:t> </a:t>
            </a:r>
            <a:r>
              <a:rPr lang="en-US" sz="1800" i="1" dirty="0" err="1">
                <a:solidFill>
                  <a:srgbClr val="898989"/>
                </a:solidFill>
                <a:effectLst/>
                <a:latin typeface="Arial" panose="020B0604020202020204" pitchFamily="34" charset="0"/>
                <a:ea typeface="Calibri" panose="020F0502020204030204" pitchFamily="34" charset="0"/>
              </a:rPr>
              <a:t>participar</a:t>
            </a:r>
            <a:r>
              <a:rPr lang="en-US" sz="1800" i="1" dirty="0">
                <a:solidFill>
                  <a:srgbClr val="898989"/>
                </a:solidFill>
                <a:effectLst/>
                <a:latin typeface="Arial" panose="020B0604020202020204" pitchFamily="34" charset="0"/>
                <a:ea typeface="Calibri" panose="020F0502020204030204" pitchFamily="34" charset="0"/>
              </a:rPr>
              <a:t> </a:t>
            </a:r>
            <a:r>
              <a:rPr lang="en-US" sz="1800" i="1" dirty="0" err="1">
                <a:solidFill>
                  <a:srgbClr val="898989"/>
                </a:solidFill>
                <a:effectLst/>
                <a:latin typeface="Arial" panose="020B0604020202020204" pitchFamily="34" charset="0"/>
                <a:ea typeface="Calibri" panose="020F0502020204030204" pitchFamily="34" charset="0"/>
              </a:rPr>
              <a:t>en</a:t>
            </a:r>
            <a:r>
              <a:rPr lang="en-US" sz="1800" i="1" dirty="0">
                <a:solidFill>
                  <a:srgbClr val="898989"/>
                </a:solidFill>
                <a:effectLst/>
                <a:latin typeface="Arial" panose="020B0604020202020204" pitchFamily="34" charset="0"/>
                <a:ea typeface="Calibri" panose="020F0502020204030204" pitchFamily="34" charset="0"/>
              </a:rPr>
              <a:t> </a:t>
            </a:r>
            <a:r>
              <a:rPr lang="en-US" sz="1800" i="1" dirty="0" err="1">
                <a:solidFill>
                  <a:srgbClr val="898989"/>
                </a:solidFill>
                <a:effectLst/>
                <a:latin typeface="Arial" panose="020B0604020202020204" pitchFamily="34" charset="0"/>
                <a:ea typeface="Calibri" panose="020F0502020204030204" pitchFamily="34" charset="0"/>
              </a:rPr>
              <a:t>este</a:t>
            </a:r>
            <a:r>
              <a:rPr lang="en-US" sz="1800" i="1" dirty="0">
                <a:solidFill>
                  <a:srgbClr val="898989"/>
                </a:solidFill>
                <a:effectLst/>
                <a:latin typeface="Arial" panose="020B0604020202020204" pitchFamily="34" charset="0"/>
                <a:ea typeface="Calibri" panose="020F0502020204030204" pitchFamily="34" charset="0"/>
              </a:rPr>
              <a:t> </a:t>
            </a:r>
            <a:r>
              <a:rPr lang="en-US" sz="1800" i="1" dirty="0" err="1">
                <a:solidFill>
                  <a:srgbClr val="898989"/>
                </a:solidFill>
                <a:effectLst/>
                <a:latin typeface="Arial" panose="020B0604020202020204" pitchFamily="34" charset="0"/>
                <a:ea typeface="Calibri" panose="020F0502020204030204" pitchFamily="34" charset="0"/>
              </a:rPr>
              <a:t>proceso</a:t>
            </a:r>
            <a:r>
              <a:rPr lang="en-US" sz="1800" i="1" dirty="0">
                <a:solidFill>
                  <a:srgbClr val="898989"/>
                </a:solidFill>
                <a:effectLst/>
                <a:latin typeface="Arial" panose="020B0604020202020204" pitchFamily="34" charset="0"/>
                <a:ea typeface="Calibri" panose="020F0502020204030204" pitchFamily="34" charset="0"/>
              </a:rPr>
              <a:t> y </a:t>
            </a:r>
            <a:r>
              <a:rPr lang="en-US" sz="1800" i="1" dirty="0" err="1">
                <a:solidFill>
                  <a:srgbClr val="898989"/>
                </a:solidFill>
                <a:effectLst/>
                <a:latin typeface="Arial" panose="020B0604020202020204" pitchFamily="34" charset="0"/>
                <a:ea typeface="Calibri" panose="020F0502020204030204" pitchFamily="34" charset="0"/>
              </a:rPr>
              <a:t>necesiten</a:t>
            </a:r>
            <a:r>
              <a:rPr lang="en-US" sz="1800" i="1" dirty="0">
                <a:solidFill>
                  <a:srgbClr val="898989"/>
                </a:solidFill>
                <a:effectLst/>
                <a:latin typeface="Arial" panose="020B0604020202020204" pitchFamily="34" charset="0"/>
                <a:ea typeface="Calibri" panose="020F0502020204030204" pitchFamily="34" charset="0"/>
              </a:rPr>
              <a:t> un </a:t>
            </a:r>
            <a:r>
              <a:rPr lang="en-US" sz="1800" i="1" dirty="0" err="1">
                <a:solidFill>
                  <a:srgbClr val="898989"/>
                </a:solidFill>
                <a:effectLst/>
                <a:latin typeface="Arial" panose="020B0604020202020204" pitchFamily="34" charset="0"/>
                <a:ea typeface="Calibri" panose="020F0502020204030204" pitchFamily="34" charset="0"/>
              </a:rPr>
              <a:t>formato</a:t>
            </a:r>
            <a:r>
              <a:rPr lang="en-US" sz="1800" i="1" dirty="0">
                <a:solidFill>
                  <a:srgbClr val="898989"/>
                </a:solidFill>
                <a:effectLst/>
                <a:latin typeface="Arial" panose="020B0604020202020204" pitchFamily="34" charset="0"/>
                <a:ea typeface="Calibri" panose="020F0502020204030204" pitchFamily="34" charset="0"/>
              </a:rPr>
              <a:t> accessible alternativo de </a:t>
            </a:r>
            <a:r>
              <a:rPr lang="en-US" sz="1800" i="1" dirty="0" err="1">
                <a:solidFill>
                  <a:srgbClr val="898989"/>
                </a:solidFill>
                <a:effectLst/>
                <a:latin typeface="Arial" panose="020B0604020202020204" pitchFamily="34" charset="0"/>
                <a:ea typeface="Calibri" panose="020F0502020204030204" pitchFamily="34" charset="0"/>
              </a:rPr>
              <a:t>materiales</a:t>
            </a:r>
            <a:r>
              <a:rPr lang="en-US" sz="1800" i="1" dirty="0">
                <a:solidFill>
                  <a:srgbClr val="898989"/>
                </a:solidFill>
                <a:effectLst/>
                <a:latin typeface="Arial" panose="020B0604020202020204" pitchFamily="34" charset="0"/>
                <a:ea typeface="Calibri" panose="020F0502020204030204" pitchFamily="34" charset="0"/>
              </a:rPr>
              <a:t> de </a:t>
            </a:r>
            <a:r>
              <a:rPr lang="en-US" sz="1800" i="1" dirty="0" err="1">
                <a:solidFill>
                  <a:srgbClr val="898989"/>
                </a:solidFill>
                <a:effectLst/>
                <a:latin typeface="Arial" panose="020B0604020202020204" pitchFamily="34" charset="0"/>
                <a:ea typeface="Calibri" panose="020F0502020204030204" pitchFamily="34" charset="0"/>
              </a:rPr>
              <a:t>presentación</a:t>
            </a:r>
            <a:r>
              <a:rPr lang="en-US" sz="1800" i="1" dirty="0">
                <a:solidFill>
                  <a:srgbClr val="898989"/>
                </a:solidFill>
                <a:effectLst/>
                <a:latin typeface="Arial" panose="020B0604020202020204" pitchFamily="34" charset="0"/>
                <a:ea typeface="Calibri" panose="020F0502020204030204" pitchFamily="34" charset="0"/>
              </a:rPr>
              <a:t> o </a:t>
            </a:r>
            <a:r>
              <a:rPr lang="en-US" sz="1800" i="1" dirty="0" err="1">
                <a:solidFill>
                  <a:srgbClr val="898989"/>
                </a:solidFill>
                <a:effectLst/>
                <a:latin typeface="Arial" panose="020B0604020202020204" pitchFamily="34" charset="0"/>
                <a:ea typeface="Calibri" panose="020F0502020204030204" pitchFamily="34" charset="0"/>
              </a:rPr>
              <a:t>servicios</a:t>
            </a:r>
            <a:r>
              <a:rPr lang="en-US" sz="1800" i="1" dirty="0">
                <a:solidFill>
                  <a:srgbClr val="898989"/>
                </a:solidFill>
                <a:effectLst/>
                <a:latin typeface="Arial" panose="020B0604020202020204" pitchFamily="34" charset="0"/>
                <a:ea typeface="Calibri" panose="020F0502020204030204" pitchFamily="34" charset="0"/>
              </a:rPr>
              <a:t> de </a:t>
            </a:r>
            <a:r>
              <a:rPr lang="en-US" sz="1800" i="1" dirty="0" err="1">
                <a:solidFill>
                  <a:srgbClr val="898989"/>
                </a:solidFill>
                <a:effectLst/>
                <a:latin typeface="Arial" panose="020B0604020202020204" pitchFamily="34" charset="0"/>
                <a:ea typeface="Calibri" panose="020F0502020204030204" pitchFamily="34" charset="0"/>
              </a:rPr>
              <a:t>traducción</a:t>
            </a:r>
            <a:r>
              <a:rPr lang="en-US" sz="1800" i="1" dirty="0">
                <a:solidFill>
                  <a:srgbClr val="898989"/>
                </a:solidFill>
                <a:effectLst/>
                <a:latin typeface="Arial" panose="020B0604020202020204" pitchFamily="34" charset="0"/>
                <a:ea typeface="Calibri" panose="020F0502020204030204" pitchFamily="34" charset="0"/>
              </a:rPr>
              <a:t>.</a:t>
            </a:r>
            <a:endParaRPr lang="en-US" sz="2300" i="1" dirty="0">
              <a:solidFill>
                <a:srgbClr val="898989"/>
              </a:solidFill>
            </a:endParaRPr>
          </a:p>
        </p:txBody>
      </p:sp>
    </p:spTree>
    <p:extLst>
      <p:ext uri="{BB962C8B-B14F-4D97-AF65-F5344CB8AC3E}">
        <p14:creationId xmlns:p14="http://schemas.microsoft.com/office/powerpoint/2010/main" val="176365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BDAC4-446E-054F-F662-28ED8B45E2DE}"/>
              </a:ext>
            </a:extLst>
          </p:cNvPr>
          <p:cNvSpPr>
            <a:spLocks noGrp="1"/>
          </p:cNvSpPr>
          <p:nvPr>
            <p:ph type="title"/>
          </p:nvPr>
        </p:nvSpPr>
        <p:spPr/>
        <p:txBody>
          <a:bodyPr>
            <a:normAutofit/>
          </a:bodyPr>
          <a:lstStyle/>
          <a:p>
            <a:r>
              <a:rPr lang="en-US" sz="3800" dirty="0"/>
              <a:t>HOME-ARP Gaps Analysis</a:t>
            </a:r>
          </a:p>
        </p:txBody>
      </p:sp>
      <p:sp>
        <p:nvSpPr>
          <p:cNvPr id="3" name="Content Placeholder 2">
            <a:extLst>
              <a:ext uri="{FF2B5EF4-FFF2-40B4-BE49-F238E27FC236}">
                <a16:creationId xmlns:a16="http://schemas.microsoft.com/office/drawing/2014/main" id="{084CDA35-0B4C-5C30-8052-2B7E02EC2C64}"/>
              </a:ext>
            </a:extLst>
          </p:cNvPr>
          <p:cNvSpPr>
            <a:spLocks noGrp="1"/>
          </p:cNvSpPr>
          <p:nvPr>
            <p:ph idx="1"/>
          </p:nvPr>
        </p:nvSpPr>
        <p:spPr/>
        <p:txBody>
          <a:bodyPr>
            <a:normAutofit fontScale="70000" lnSpcReduction="20000"/>
          </a:bodyPr>
          <a:lstStyle/>
          <a:p>
            <a:r>
              <a:rPr lang="en-US" dirty="0"/>
              <a:t>The following sources were used to identify the geographic distribution and demographic information of qualifying populations, as well as inventory the existing housing and services available across the state:</a:t>
            </a:r>
          </a:p>
          <a:p>
            <a:pPr lvl="1"/>
            <a:r>
              <a:rPr lang="en-US" dirty="0">
                <a:hlinkClick r:id="rId3" action="ppaction://hlinkfile"/>
              </a:rPr>
              <a:t>American Community Survey (ACS)</a:t>
            </a:r>
            <a:endParaRPr lang="en-US" dirty="0"/>
          </a:p>
          <a:p>
            <a:pPr lvl="1"/>
            <a:r>
              <a:rPr lang="en-US" dirty="0">
                <a:hlinkClick r:id="rId4" action="ppaction://hlinkfile"/>
              </a:rPr>
              <a:t>Comprehensive Housing Affordability Strategy (CHAS)</a:t>
            </a:r>
            <a:endParaRPr lang="en-US" dirty="0"/>
          </a:p>
          <a:p>
            <a:pPr lvl="1"/>
            <a:r>
              <a:rPr lang="en-US" dirty="0">
                <a:hlinkClick r:id="rId5" action="ppaction://hlinkfile"/>
              </a:rPr>
              <a:t>Continuum of Care Point-in-Time Count</a:t>
            </a:r>
            <a:endParaRPr lang="en-US" dirty="0"/>
          </a:p>
          <a:p>
            <a:pPr lvl="1"/>
            <a:r>
              <a:rPr lang="en-US" dirty="0">
                <a:hlinkClick r:id="rId6" action="ppaction://hlinkfile"/>
              </a:rPr>
              <a:t>National Coalition Against Domestic Violence (NCADV)</a:t>
            </a:r>
            <a:endParaRPr lang="en-US" dirty="0"/>
          </a:p>
          <a:p>
            <a:pPr lvl="1"/>
            <a:r>
              <a:rPr lang="en-US" dirty="0">
                <a:hlinkClick r:id="rId7" action="ppaction://hlinkfile"/>
              </a:rPr>
              <a:t>National Network to End Domestic Violence (NNEDV)</a:t>
            </a:r>
            <a:endParaRPr lang="en-US" dirty="0"/>
          </a:p>
          <a:p>
            <a:pPr lvl="1"/>
            <a:r>
              <a:rPr lang="en-US" dirty="0">
                <a:hlinkClick r:id="rId8" action="ppaction://hlinkfile"/>
              </a:rPr>
              <a:t>Joint Center for Housing Studies of Harvard University</a:t>
            </a:r>
            <a:endParaRPr lang="en-US" dirty="0"/>
          </a:p>
          <a:p>
            <a:pPr lvl="1"/>
            <a:r>
              <a:rPr lang="en-US" dirty="0">
                <a:hlinkClick r:id="rId9" action="ppaction://hlinkfile"/>
              </a:rPr>
              <a:t>HUD Continuum of Care Homeless Assistance Programs Housing Inventory Count Report (HIC)</a:t>
            </a:r>
            <a:endParaRPr lang="en-US" dirty="0"/>
          </a:p>
          <a:p>
            <a:pPr lvl="1"/>
            <a:r>
              <a:rPr lang="en-US" dirty="0">
                <a:hlinkClick r:id="rId10" action="ppaction://hlinkfile"/>
              </a:rPr>
              <a:t>HUD Continuum of Care Homeless Assistance Programs Homeless Populations and Subpopulations</a:t>
            </a:r>
            <a:endParaRPr lang="en-US" dirty="0"/>
          </a:p>
        </p:txBody>
      </p:sp>
    </p:spTree>
    <p:extLst>
      <p:ext uri="{BB962C8B-B14F-4D97-AF65-F5344CB8AC3E}">
        <p14:creationId xmlns:p14="http://schemas.microsoft.com/office/powerpoint/2010/main" val="385604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C3AB1-2B68-4933-A9AD-D32CCE9BC98C}"/>
              </a:ext>
            </a:extLst>
          </p:cNvPr>
          <p:cNvSpPr>
            <a:spLocks noGrp="1"/>
          </p:cNvSpPr>
          <p:nvPr>
            <p:ph type="title"/>
          </p:nvPr>
        </p:nvSpPr>
        <p:spPr/>
        <p:txBody>
          <a:bodyPr>
            <a:noAutofit/>
          </a:bodyPr>
          <a:lstStyle/>
          <a:p>
            <a:r>
              <a:rPr lang="en-US" sz="3800" dirty="0"/>
              <a:t>HOME-ARP Proposed Use of Funds</a:t>
            </a:r>
            <a:endParaRPr lang="en-US" sz="3800" b="1" dirty="0"/>
          </a:p>
        </p:txBody>
      </p:sp>
      <p:pic>
        <p:nvPicPr>
          <p:cNvPr id="13" name="Content Placeholder 12">
            <a:extLst>
              <a:ext uri="{FF2B5EF4-FFF2-40B4-BE49-F238E27FC236}">
                <a16:creationId xmlns:a16="http://schemas.microsoft.com/office/drawing/2014/main" id="{D8549CE8-EC76-CD89-05CD-83C230FA0927}"/>
              </a:ext>
            </a:extLst>
          </p:cNvPr>
          <p:cNvPicPr>
            <a:picLocks noGrp="1" noChangeAspect="1"/>
          </p:cNvPicPr>
          <p:nvPr>
            <p:ph idx="1"/>
          </p:nvPr>
        </p:nvPicPr>
        <p:blipFill rotWithShape="1">
          <a:blip r:embed="rId2"/>
          <a:srcRect l="66913" t="57579" r="18519" b="22475"/>
          <a:stretch/>
        </p:blipFill>
        <p:spPr>
          <a:xfrm>
            <a:off x="0" y="1758636"/>
            <a:ext cx="9133726" cy="3499163"/>
          </a:xfrm>
        </p:spPr>
      </p:pic>
      <p:sp>
        <p:nvSpPr>
          <p:cNvPr id="14" name="TextBox 13">
            <a:extLst>
              <a:ext uri="{FF2B5EF4-FFF2-40B4-BE49-F238E27FC236}">
                <a16:creationId xmlns:a16="http://schemas.microsoft.com/office/drawing/2014/main" id="{EB0AE842-8C01-37BE-1F21-0FECE6CFC0D0}"/>
              </a:ext>
            </a:extLst>
          </p:cNvPr>
          <p:cNvSpPr txBox="1"/>
          <p:nvPr/>
        </p:nvSpPr>
        <p:spPr>
          <a:xfrm>
            <a:off x="609600" y="5029200"/>
            <a:ext cx="8001000" cy="461665"/>
          </a:xfrm>
          <a:prstGeom prst="rect">
            <a:avLst/>
          </a:prstGeom>
          <a:noFill/>
        </p:spPr>
        <p:txBody>
          <a:bodyPr wrap="square" rtlCol="0">
            <a:spAutoFit/>
          </a:bodyPr>
          <a:lstStyle/>
          <a:p>
            <a:r>
              <a:rPr lang="en-US" sz="1200" dirty="0"/>
              <a:t>*The above funding amount for Supportive Services is a maximum. Commerce will allocate any unused funds to the development of Affordable Rental Housing.</a:t>
            </a:r>
          </a:p>
        </p:txBody>
      </p:sp>
    </p:spTree>
    <p:extLst>
      <p:ext uri="{BB962C8B-B14F-4D97-AF65-F5344CB8AC3E}">
        <p14:creationId xmlns:p14="http://schemas.microsoft.com/office/powerpoint/2010/main" val="4179278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70E06-D9B7-749D-36D3-25630F78EE9E}"/>
              </a:ext>
            </a:extLst>
          </p:cNvPr>
          <p:cNvSpPr>
            <a:spLocks noGrp="1"/>
          </p:cNvSpPr>
          <p:nvPr>
            <p:ph type="title"/>
          </p:nvPr>
        </p:nvSpPr>
        <p:spPr/>
        <p:txBody>
          <a:bodyPr>
            <a:normAutofit/>
          </a:bodyPr>
          <a:lstStyle/>
          <a:p>
            <a:r>
              <a:rPr lang="en-US" sz="3800" dirty="0"/>
              <a:t>HOME-ARP Proposed Use of Funds</a:t>
            </a:r>
          </a:p>
        </p:txBody>
      </p:sp>
      <p:sp>
        <p:nvSpPr>
          <p:cNvPr id="3" name="Content Placeholder 2">
            <a:extLst>
              <a:ext uri="{FF2B5EF4-FFF2-40B4-BE49-F238E27FC236}">
                <a16:creationId xmlns:a16="http://schemas.microsoft.com/office/drawing/2014/main" id="{D2DB55A2-3E85-1091-BBAA-536931A6C71D}"/>
              </a:ext>
            </a:extLst>
          </p:cNvPr>
          <p:cNvSpPr>
            <a:spLocks noGrp="1"/>
          </p:cNvSpPr>
          <p:nvPr>
            <p:ph idx="1"/>
          </p:nvPr>
        </p:nvSpPr>
        <p:spPr/>
        <p:txBody>
          <a:bodyPr>
            <a:normAutofit fontScale="92500" lnSpcReduction="10000"/>
          </a:bodyPr>
          <a:lstStyle/>
          <a:p>
            <a:r>
              <a:rPr lang="en-US" dirty="0"/>
              <a:t>Commerce intends to issue funds for eligible projects through a competitive application process similar to that of the regular HOME and Housing Trust Fund application process</a:t>
            </a:r>
          </a:p>
          <a:p>
            <a:r>
              <a:rPr lang="en-US" dirty="0"/>
              <a:t>The initial round will be open to all eligible entities in non-entitlement communities</a:t>
            </a:r>
          </a:p>
          <a:p>
            <a:r>
              <a:rPr lang="en-US" dirty="0"/>
              <a:t>Any remaining HOME-ARP funds will become available in a second round of competitive applications open to all eligible entities around the state</a:t>
            </a:r>
          </a:p>
        </p:txBody>
      </p:sp>
    </p:spTree>
    <p:extLst>
      <p:ext uri="{BB962C8B-B14F-4D97-AF65-F5344CB8AC3E}">
        <p14:creationId xmlns:p14="http://schemas.microsoft.com/office/powerpoint/2010/main" val="1818245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C3AB1-2B68-4933-A9AD-D32CCE9BC98C}"/>
              </a:ext>
            </a:extLst>
          </p:cNvPr>
          <p:cNvSpPr>
            <a:spLocks noGrp="1"/>
          </p:cNvSpPr>
          <p:nvPr>
            <p:ph type="title"/>
          </p:nvPr>
        </p:nvSpPr>
        <p:spPr/>
        <p:txBody>
          <a:bodyPr>
            <a:noAutofit/>
          </a:bodyPr>
          <a:lstStyle/>
          <a:p>
            <a:r>
              <a:rPr lang="en-US" sz="3800" dirty="0"/>
              <a:t>HOME-ARP Allocation Plan</a:t>
            </a:r>
            <a:endParaRPr lang="en-US" sz="3800" b="1" dirty="0"/>
          </a:p>
        </p:txBody>
      </p:sp>
      <p:sp>
        <p:nvSpPr>
          <p:cNvPr id="3" name="Content Placeholder 2">
            <a:extLst>
              <a:ext uri="{FF2B5EF4-FFF2-40B4-BE49-F238E27FC236}">
                <a16:creationId xmlns:a16="http://schemas.microsoft.com/office/drawing/2014/main" id="{05DD2F78-C0C2-487A-82E7-3F5AF920D2A4}"/>
              </a:ext>
            </a:extLst>
          </p:cNvPr>
          <p:cNvSpPr>
            <a:spLocks noGrp="1"/>
          </p:cNvSpPr>
          <p:nvPr>
            <p:ph idx="1"/>
          </p:nvPr>
        </p:nvSpPr>
        <p:spPr/>
        <p:txBody>
          <a:bodyPr>
            <a:normAutofit fontScale="85000" lnSpcReduction="10000"/>
          </a:bodyPr>
          <a:lstStyle/>
          <a:p>
            <a:r>
              <a:rPr lang="en-US" dirty="0"/>
              <a:t>Available for review on Commerce’s HOME-ARP website - </a:t>
            </a:r>
            <a:r>
              <a:rPr lang="en-US" dirty="0">
                <a:hlinkClick r:id="rId2"/>
              </a:rPr>
              <a:t>https://housing.mt.gov/Community-Housing/HOME-ARP</a:t>
            </a:r>
            <a:r>
              <a:rPr lang="en-US" dirty="0"/>
              <a:t> </a:t>
            </a:r>
          </a:p>
          <a:p>
            <a:r>
              <a:rPr lang="en-US" dirty="0"/>
              <a:t>All comments will be considered and included in the final allocation plan</a:t>
            </a:r>
          </a:p>
          <a:p>
            <a:r>
              <a:rPr lang="en-US" dirty="0"/>
              <a:t>Public comments on the draft allocation plan will be accepted at the end of the presentation</a:t>
            </a:r>
          </a:p>
          <a:p>
            <a:r>
              <a:rPr lang="en-US" dirty="0"/>
              <a:t>Comments will also be accepted in writing through the end of the public comment period on February 17, 2023.</a:t>
            </a:r>
          </a:p>
          <a:p>
            <a:pPr marL="0" indent="0">
              <a:buNone/>
            </a:pPr>
            <a:endParaRPr lang="en-US" b="1" dirty="0"/>
          </a:p>
        </p:txBody>
      </p:sp>
    </p:spTree>
    <p:extLst>
      <p:ext uri="{BB962C8B-B14F-4D97-AF65-F5344CB8AC3E}">
        <p14:creationId xmlns:p14="http://schemas.microsoft.com/office/powerpoint/2010/main" val="723535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2E6D2-E006-3467-1216-0DE0B6C96D76}"/>
              </a:ext>
            </a:extLst>
          </p:cNvPr>
          <p:cNvSpPr>
            <a:spLocks noGrp="1"/>
          </p:cNvSpPr>
          <p:nvPr>
            <p:ph type="title"/>
          </p:nvPr>
        </p:nvSpPr>
        <p:spPr/>
        <p:txBody>
          <a:bodyPr>
            <a:normAutofit fontScale="90000"/>
          </a:bodyPr>
          <a:lstStyle/>
          <a:p>
            <a:r>
              <a:rPr lang="en-US" dirty="0"/>
              <a:t>Annual Action Plan Amendments</a:t>
            </a:r>
          </a:p>
        </p:txBody>
      </p:sp>
      <p:sp>
        <p:nvSpPr>
          <p:cNvPr id="3" name="Content Placeholder 2">
            <a:extLst>
              <a:ext uri="{FF2B5EF4-FFF2-40B4-BE49-F238E27FC236}">
                <a16:creationId xmlns:a16="http://schemas.microsoft.com/office/drawing/2014/main" id="{F9D4E46E-189E-54EB-54CB-6B94155011C4}"/>
              </a:ext>
            </a:extLst>
          </p:cNvPr>
          <p:cNvSpPr>
            <a:spLocks noGrp="1"/>
          </p:cNvSpPr>
          <p:nvPr>
            <p:ph idx="1"/>
          </p:nvPr>
        </p:nvSpPr>
        <p:spPr>
          <a:xfrm>
            <a:off x="457200" y="1600201"/>
            <a:ext cx="8229600" cy="2057400"/>
          </a:xfrm>
        </p:spPr>
        <p:txBody>
          <a:bodyPr/>
          <a:lstStyle/>
          <a:p>
            <a:r>
              <a:rPr lang="en-US" dirty="0"/>
              <a:t>2020 – 2021 Annual Action Plan</a:t>
            </a:r>
          </a:p>
          <a:p>
            <a:pPr lvl="1"/>
            <a:r>
              <a:rPr lang="en-US" dirty="0"/>
              <a:t>2020-2024 Consolidated Plan: Year 1</a:t>
            </a:r>
          </a:p>
          <a:p>
            <a:r>
              <a:rPr lang="en-US" dirty="0"/>
              <a:t>2021 - 2022 Annual Action Plan </a:t>
            </a:r>
          </a:p>
        </p:txBody>
      </p:sp>
    </p:spTree>
    <p:extLst>
      <p:ext uri="{BB962C8B-B14F-4D97-AF65-F5344CB8AC3E}">
        <p14:creationId xmlns:p14="http://schemas.microsoft.com/office/powerpoint/2010/main" val="20716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27A14-6B83-5294-D5B6-4D776FFFC171}"/>
              </a:ext>
            </a:extLst>
          </p:cNvPr>
          <p:cNvSpPr>
            <a:spLocks noGrp="1"/>
          </p:cNvSpPr>
          <p:nvPr>
            <p:ph type="title"/>
          </p:nvPr>
        </p:nvSpPr>
        <p:spPr/>
        <p:txBody>
          <a:bodyPr>
            <a:normAutofit fontScale="90000"/>
          </a:bodyPr>
          <a:lstStyle/>
          <a:p>
            <a:r>
              <a:rPr lang="en-US" dirty="0"/>
              <a:t>2020-2024 Consolidated Plan Goals and Objectives</a:t>
            </a:r>
          </a:p>
        </p:txBody>
      </p:sp>
      <p:sp>
        <p:nvSpPr>
          <p:cNvPr id="3" name="Content Placeholder 2">
            <a:extLst>
              <a:ext uri="{FF2B5EF4-FFF2-40B4-BE49-F238E27FC236}">
                <a16:creationId xmlns:a16="http://schemas.microsoft.com/office/drawing/2014/main" id="{61DB3855-43BB-4B0A-A993-DB4C39C1F546}"/>
              </a:ext>
            </a:extLst>
          </p:cNvPr>
          <p:cNvSpPr>
            <a:spLocks noGrp="1"/>
          </p:cNvSpPr>
          <p:nvPr>
            <p:ph idx="1"/>
          </p:nvPr>
        </p:nvSpPr>
        <p:spPr/>
        <p:txBody>
          <a:bodyPr/>
          <a:lstStyle/>
          <a:p>
            <a:pPr>
              <a:spcBef>
                <a:spcPts val="0"/>
              </a:spcBef>
            </a:pPr>
            <a:r>
              <a:rPr lang="en-US" sz="2400" dirty="0"/>
              <a:t>The objectives of Montana’s Consolidated Plan include: </a:t>
            </a:r>
          </a:p>
          <a:p>
            <a:pPr lvl="1">
              <a:spcBef>
                <a:spcPts val="0"/>
              </a:spcBef>
            </a:pPr>
            <a:r>
              <a:rPr lang="en-US" sz="2400" dirty="0"/>
              <a:t>Provide decent housing</a:t>
            </a:r>
          </a:p>
          <a:p>
            <a:pPr lvl="1">
              <a:spcBef>
                <a:spcPts val="0"/>
              </a:spcBef>
            </a:pPr>
            <a:r>
              <a:rPr lang="en-US" sz="2400" dirty="0"/>
              <a:t>Provide a suitable living environment</a:t>
            </a:r>
          </a:p>
          <a:p>
            <a:pPr lvl="1">
              <a:spcBef>
                <a:spcPts val="0"/>
              </a:spcBef>
            </a:pPr>
            <a:r>
              <a:rPr lang="en-US" sz="2400" dirty="0"/>
              <a:t>Expand economic opportunities</a:t>
            </a:r>
          </a:p>
          <a:p>
            <a:pPr marL="457200" lvl="1" indent="0">
              <a:spcBef>
                <a:spcPts val="0"/>
              </a:spcBef>
              <a:buNone/>
            </a:pPr>
            <a:endParaRPr lang="en-US" sz="2400" dirty="0"/>
          </a:p>
          <a:p>
            <a:pPr>
              <a:spcBef>
                <a:spcPts val="0"/>
              </a:spcBef>
            </a:pPr>
            <a:r>
              <a:rPr lang="en-US" sz="2400" dirty="0"/>
              <a:t>The goals of Montana’s Consolidated Plan are:</a:t>
            </a:r>
          </a:p>
          <a:p>
            <a:pPr lvl="1">
              <a:spcBef>
                <a:spcPts val="0"/>
              </a:spcBef>
            </a:pPr>
            <a:r>
              <a:rPr lang="en-US" sz="2400" dirty="0"/>
              <a:t>Goal 1 – Preserve and Construct Affordable Housing</a:t>
            </a:r>
          </a:p>
          <a:p>
            <a:pPr lvl="1">
              <a:spcBef>
                <a:spcPts val="0"/>
              </a:spcBef>
            </a:pPr>
            <a:r>
              <a:rPr lang="en-US" sz="2400" dirty="0"/>
              <a:t>Goal 2 – Plan for Communities</a:t>
            </a:r>
          </a:p>
          <a:p>
            <a:pPr lvl="1">
              <a:spcBef>
                <a:spcPts val="0"/>
              </a:spcBef>
            </a:pPr>
            <a:r>
              <a:rPr lang="en-US" sz="2400" dirty="0"/>
              <a:t>Goal 3 – Improve and Sustain Public Infrastructure</a:t>
            </a:r>
          </a:p>
          <a:p>
            <a:pPr lvl="1">
              <a:spcBef>
                <a:spcPts val="0"/>
              </a:spcBef>
            </a:pPr>
            <a:r>
              <a:rPr lang="en-US" sz="2400" dirty="0"/>
              <a:t>Goal 4 – Revitalize Local Economies</a:t>
            </a:r>
          </a:p>
          <a:p>
            <a:pPr lvl="1">
              <a:spcBef>
                <a:spcPts val="0"/>
              </a:spcBef>
            </a:pPr>
            <a:r>
              <a:rPr lang="en-US" sz="2400" dirty="0"/>
              <a:t>Goal 5 – Reduce Homelessness</a:t>
            </a:r>
            <a:endParaRPr lang="en-US" dirty="0"/>
          </a:p>
        </p:txBody>
      </p:sp>
    </p:spTree>
    <p:extLst>
      <p:ext uri="{BB962C8B-B14F-4D97-AF65-F5344CB8AC3E}">
        <p14:creationId xmlns:p14="http://schemas.microsoft.com/office/powerpoint/2010/main" val="3226454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727CC-D60D-C654-1D57-734011B8F89D}"/>
              </a:ext>
            </a:extLst>
          </p:cNvPr>
          <p:cNvSpPr>
            <a:spLocks noGrp="1"/>
          </p:cNvSpPr>
          <p:nvPr>
            <p:ph type="title"/>
          </p:nvPr>
        </p:nvSpPr>
        <p:spPr/>
        <p:txBody>
          <a:bodyPr>
            <a:normAutofit fontScale="90000"/>
          </a:bodyPr>
          <a:lstStyle/>
          <a:p>
            <a:r>
              <a:rPr lang="en-US" dirty="0"/>
              <a:t>2020-2024 Consolidated Plan Programs</a:t>
            </a:r>
          </a:p>
        </p:txBody>
      </p:sp>
      <p:sp>
        <p:nvSpPr>
          <p:cNvPr id="3" name="Content Placeholder 2">
            <a:extLst>
              <a:ext uri="{FF2B5EF4-FFF2-40B4-BE49-F238E27FC236}">
                <a16:creationId xmlns:a16="http://schemas.microsoft.com/office/drawing/2014/main" id="{57BC939B-2E61-5B0B-72E3-AAC92946B299}"/>
              </a:ext>
            </a:extLst>
          </p:cNvPr>
          <p:cNvSpPr>
            <a:spLocks noGrp="1"/>
          </p:cNvSpPr>
          <p:nvPr>
            <p:ph idx="1"/>
          </p:nvPr>
        </p:nvSpPr>
        <p:spPr/>
        <p:txBody>
          <a:bodyPr>
            <a:normAutofit fontScale="77500" lnSpcReduction="20000"/>
          </a:bodyPr>
          <a:lstStyle/>
          <a:p>
            <a:r>
              <a:rPr lang="en-US" dirty="0"/>
              <a:t>Community Development Block Grant (CDBG)</a:t>
            </a:r>
          </a:p>
          <a:p>
            <a:pPr lvl="1"/>
            <a:r>
              <a:rPr lang="en-US" dirty="0"/>
              <a:t>Housing (Rental Development / Single Family Rehabilitation)</a:t>
            </a:r>
          </a:p>
          <a:p>
            <a:pPr lvl="1"/>
            <a:r>
              <a:rPr lang="en-US" dirty="0"/>
              <a:t>Public and Community Facilities</a:t>
            </a:r>
          </a:p>
          <a:p>
            <a:pPr lvl="1"/>
            <a:r>
              <a:rPr lang="en-US" dirty="0"/>
              <a:t>Planning</a:t>
            </a:r>
          </a:p>
          <a:p>
            <a:pPr lvl="1"/>
            <a:r>
              <a:rPr lang="en-US" dirty="0"/>
              <a:t>Economic Development</a:t>
            </a:r>
          </a:p>
          <a:p>
            <a:r>
              <a:rPr lang="en-US" dirty="0"/>
              <a:t>Emergency Solutions Grant (ESG)</a:t>
            </a:r>
          </a:p>
          <a:p>
            <a:r>
              <a:rPr lang="en-US" dirty="0"/>
              <a:t>HOME Investment Partnerships Program (HOME)</a:t>
            </a:r>
          </a:p>
          <a:p>
            <a:r>
              <a:rPr lang="en-US" dirty="0"/>
              <a:t>Housing Trust Fund (HTF)</a:t>
            </a:r>
          </a:p>
          <a:p>
            <a:r>
              <a:rPr lang="en-US" dirty="0"/>
              <a:t>Housing Opportunities for Persons with AIDS (HOPWA)</a:t>
            </a:r>
          </a:p>
          <a:p>
            <a:pPr marL="457200" lvl="1" indent="0">
              <a:buNone/>
            </a:pPr>
            <a:r>
              <a:rPr lang="en-US" i="1" dirty="0"/>
              <a:t>For more information on Montana’s competitive HOPWA grant, contact Julianna Crowley </a:t>
            </a:r>
            <a:r>
              <a:rPr lang="en-US" i="1" dirty="0">
                <a:hlinkClick r:id="rId2"/>
              </a:rPr>
              <a:t>JCrowley@mt.gov</a:t>
            </a:r>
            <a:r>
              <a:rPr lang="en-US" i="1" dirty="0"/>
              <a:t> </a:t>
            </a:r>
          </a:p>
          <a:p>
            <a:endParaRPr lang="en-US" dirty="0"/>
          </a:p>
        </p:txBody>
      </p:sp>
    </p:spTree>
    <p:extLst>
      <p:ext uri="{BB962C8B-B14F-4D97-AF65-F5344CB8AC3E}">
        <p14:creationId xmlns:p14="http://schemas.microsoft.com/office/powerpoint/2010/main" val="3777308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BB6A-6615-4C52-6792-1F4E423AB0D8}"/>
              </a:ext>
            </a:extLst>
          </p:cNvPr>
          <p:cNvSpPr>
            <a:spLocks noGrp="1"/>
          </p:cNvSpPr>
          <p:nvPr>
            <p:ph type="title"/>
          </p:nvPr>
        </p:nvSpPr>
        <p:spPr/>
        <p:txBody>
          <a:bodyPr>
            <a:normAutofit fontScale="90000"/>
          </a:bodyPr>
          <a:lstStyle/>
          <a:p>
            <a:r>
              <a:rPr lang="en-US" sz="4400" dirty="0"/>
              <a:t>2020-2024 Consolidated Plan</a:t>
            </a:r>
            <a:br>
              <a:rPr lang="en-US" sz="4400" dirty="0"/>
            </a:br>
            <a:r>
              <a:rPr lang="en-US" sz="4400" dirty="0"/>
              <a:t>Documents</a:t>
            </a:r>
            <a:endParaRPr lang="en-US" dirty="0"/>
          </a:p>
        </p:txBody>
      </p:sp>
      <p:sp>
        <p:nvSpPr>
          <p:cNvPr id="3" name="Content Placeholder 2">
            <a:extLst>
              <a:ext uri="{FF2B5EF4-FFF2-40B4-BE49-F238E27FC236}">
                <a16:creationId xmlns:a16="http://schemas.microsoft.com/office/drawing/2014/main" id="{041CA8D4-5F56-E27F-B775-8A2EAFDA0E75}"/>
              </a:ext>
            </a:extLst>
          </p:cNvPr>
          <p:cNvSpPr>
            <a:spLocks noGrp="1"/>
          </p:cNvSpPr>
          <p:nvPr>
            <p:ph idx="1"/>
          </p:nvPr>
        </p:nvSpPr>
        <p:spPr/>
        <p:txBody>
          <a:bodyPr>
            <a:normAutofit fontScale="70000" lnSpcReduction="20000"/>
          </a:bodyPr>
          <a:lstStyle/>
          <a:p>
            <a:r>
              <a:rPr lang="en-US" dirty="0"/>
              <a:t>5-Year Consolidated Plan for Housing and Community Development</a:t>
            </a:r>
          </a:p>
          <a:p>
            <a:pPr lvl="1"/>
            <a:r>
              <a:rPr lang="en-US" dirty="0"/>
              <a:t>Consolidated Plans are strategic plans that guide housing and community investments. </a:t>
            </a:r>
            <a:r>
              <a:rPr lang="en-US" b="1" dirty="0"/>
              <a:t>Montana is currently operating under the 2020-2024 Consolidated Plan. </a:t>
            </a:r>
          </a:p>
          <a:p>
            <a:r>
              <a:rPr lang="en-US" dirty="0"/>
              <a:t>Annual Action Plan (AAP)</a:t>
            </a:r>
          </a:p>
          <a:p>
            <a:pPr lvl="1"/>
            <a:r>
              <a:rPr lang="en-US" dirty="0"/>
              <a:t>AAPs are prepared each year of the Consolidated Plan and outline specific activities, goals, objectives, etc., for the given program year (not cumulative). </a:t>
            </a:r>
            <a:r>
              <a:rPr lang="en-US" b="1" dirty="0"/>
              <a:t>Montana’s 2021-2022 AAP outlines activities that are planned for Program Year 2 of the 2020-2024 Consolidated Plan, which runs from April 1, 2021, to March 31, 2022.</a:t>
            </a:r>
          </a:p>
          <a:p>
            <a:r>
              <a:rPr lang="en-US" dirty="0"/>
              <a:t>Consolidated Annual Performance and Evaluation Report (CAPER)</a:t>
            </a:r>
          </a:p>
          <a:p>
            <a:pPr lvl="1"/>
            <a:r>
              <a:rPr lang="en-US" dirty="0"/>
              <a:t>CAPERs are annual reports that detail use of funds and progress towards meeting goals and objectives for AAPs. </a:t>
            </a:r>
            <a:endParaRPr lang="en-US" b="1" dirty="0"/>
          </a:p>
          <a:p>
            <a:endParaRPr lang="en-US" dirty="0"/>
          </a:p>
        </p:txBody>
      </p:sp>
    </p:spTree>
    <p:extLst>
      <p:ext uri="{BB962C8B-B14F-4D97-AF65-F5344CB8AC3E}">
        <p14:creationId xmlns:p14="http://schemas.microsoft.com/office/powerpoint/2010/main" val="967232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0CC31-F4AE-AA5F-1B08-9513665EAAE9}"/>
              </a:ext>
            </a:extLst>
          </p:cNvPr>
          <p:cNvSpPr>
            <a:spLocks noGrp="1"/>
          </p:cNvSpPr>
          <p:nvPr>
            <p:ph type="title"/>
          </p:nvPr>
        </p:nvSpPr>
        <p:spPr>
          <a:xfrm>
            <a:off x="304800" y="160337"/>
            <a:ext cx="8534400" cy="1143000"/>
          </a:xfrm>
        </p:spPr>
        <p:txBody>
          <a:bodyPr>
            <a:normAutofit fontScale="90000"/>
          </a:bodyPr>
          <a:lstStyle/>
          <a:p>
            <a:r>
              <a:rPr lang="en-US" sz="4400"/>
              <a:t>2021-2022 </a:t>
            </a:r>
            <a:r>
              <a:rPr lang="en-US" sz="4400" dirty="0"/>
              <a:t>AAP and 2020-2021 AAP</a:t>
            </a:r>
            <a:br>
              <a:rPr lang="en-US" sz="4400" dirty="0"/>
            </a:br>
            <a:r>
              <a:rPr lang="en-US" sz="4400" dirty="0"/>
              <a:t>Components of the AAP</a:t>
            </a:r>
            <a:endParaRPr lang="en-US" dirty="0"/>
          </a:p>
        </p:txBody>
      </p:sp>
      <p:sp>
        <p:nvSpPr>
          <p:cNvPr id="3" name="Content Placeholder 2">
            <a:extLst>
              <a:ext uri="{FF2B5EF4-FFF2-40B4-BE49-F238E27FC236}">
                <a16:creationId xmlns:a16="http://schemas.microsoft.com/office/drawing/2014/main" id="{F383306D-C116-E429-C8B2-C3A4810355AC}"/>
              </a:ext>
            </a:extLst>
          </p:cNvPr>
          <p:cNvSpPr>
            <a:spLocks noGrp="1"/>
          </p:cNvSpPr>
          <p:nvPr>
            <p:ph idx="1"/>
          </p:nvPr>
        </p:nvSpPr>
        <p:spPr/>
        <p:txBody>
          <a:bodyPr/>
          <a:lstStyle/>
          <a:p>
            <a:r>
              <a:rPr lang="en-US" dirty="0"/>
              <a:t>The Setup</a:t>
            </a:r>
          </a:p>
          <a:p>
            <a:pPr lvl="1"/>
            <a:r>
              <a:rPr lang="en-US" dirty="0"/>
              <a:t>Administrative details</a:t>
            </a:r>
          </a:p>
          <a:p>
            <a:r>
              <a:rPr lang="en-US" dirty="0"/>
              <a:t>The Process (“PR”)</a:t>
            </a:r>
          </a:p>
          <a:p>
            <a:pPr lvl="1"/>
            <a:r>
              <a:rPr lang="en-US" dirty="0"/>
              <a:t>Public participation elements</a:t>
            </a:r>
          </a:p>
          <a:p>
            <a:r>
              <a:rPr lang="en-US" dirty="0"/>
              <a:t>Annual Action Plan (“AAP”)</a:t>
            </a:r>
          </a:p>
          <a:p>
            <a:pPr lvl="1"/>
            <a:r>
              <a:rPr lang="en-US" dirty="0"/>
              <a:t>Expected resources, goals, priorities, and how funds will be distributed by program</a:t>
            </a:r>
          </a:p>
          <a:p>
            <a:endParaRPr lang="en-US" dirty="0"/>
          </a:p>
        </p:txBody>
      </p:sp>
    </p:spTree>
    <p:extLst>
      <p:ext uri="{BB962C8B-B14F-4D97-AF65-F5344CB8AC3E}">
        <p14:creationId xmlns:p14="http://schemas.microsoft.com/office/powerpoint/2010/main" val="3840413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EBFE-CB51-B5EC-5FDC-EBD59A9868C0}"/>
              </a:ext>
            </a:extLst>
          </p:cNvPr>
          <p:cNvSpPr>
            <a:spLocks noGrp="1"/>
          </p:cNvSpPr>
          <p:nvPr>
            <p:ph type="title"/>
          </p:nvPr>
        </p:nvSpPr>
        <p:spPr/>
        <p:txBody>
          <a:bodyPr>
            <a:noAutofit/>
          </a:bodyPr>
          <a:lstStyle/>
          <a:p>
            <a:r>
              <a:rPr lang="en-US" sz="3800" dirty="0"/>
              <a:t>2020 Annual Action Plan </a:t>
            </a:r>
            <a:br>
              <a:rPr lang="en-US" sz="3800" dirty="0"/>
            </a:br>
            <a:r>
              <a:rPr lang="en-US" sz="3800" dirty="0"/>
              <a:t>Resources by Program – Plan Year 1</a:t>
            </a:r>
          </a:p>
        </p:txBody>
      </p:sp>
      <p:sp>
        <p:nvSpPr>
          <p:cNvPr id="3" name="Content Placeholder 2">
            <a:extLst>
              <a:ext uri="{FF2B5EF4-FFF2-40B4-BE49-F238E27FC236}">
                <a16:creationId xmlns:a16="http://schemas.microsoft.com/office/drawing/2014/main" id="{96D164B6-61D3-A113-340A-B1F1F25B2B0E}"/>
              </a:ext>
            </a:extLst>
          </p:cNvPr>
          <p:cNvSpPr>
            <a:spLocks noGrp="1"/>
          </p:cNvSpPr>
          <p:nvPr>
            <p:ph idx="1"/>
          </p:nvPr>
        </p:nvSpPr>
        <p:spPr/>
        <p:txBody>
          <a:bodyPr/>
          <a:lstStyle/>
          <a:p>
            <a:r>
              <a:rPr lang="en-US" sz="2700" dirty="0"/>
              <a:t>Community Development Block Grant (CDBG) </a:t>
            </a:r>
            <a:r>
              <a:rPr lang="en-US" sz="2700" b="1" dirty="0"/>
              <a:t>$6,861,061</a:t>
            </a:r>
          </a:p>
          <a:p>
            <a:r>
              <a:rPr lang="en-US" sz="2700" dirty="0"/>
              <a:t>HOME Investment Partnerships Program (HOME) </a:t>
            </a:r>
            <a:r>
              <a:rPr lang="en-US" sz="2700" b="1" dirty="0"/>
              <a:t>$3,635,479</a:t>
            </a:r>
          </a:p>
          <a:p>
            <a:r>
              <a:rPr lang="en-US" sz="2700" dirty="0"/>
              <a:t>Emergency Solutions Grant (ESG) </a:t>
            </a:r>
            <a:r>
              <a:rPr lang="en-US" sz="2700" b="1" dirty="0"/>
              <a:t>$732,063</a:t>
            </a:r>
          </a:p>
          <a:p>
            <a:r>
              <a:rPr lang="en-US" sz="2700" dirty="0"/>
              <a:t>Housing Trust Fund (HTF) </a:t>
            </a:r>
            <a:r>
              <a:rPr lang="en-US" sz="2700" b="1" dirty="0"/>
              <a:t>$3,000,000</a:t>
            </a:r>
          </a:p>
          <a:p>
            <a:endParaRPr lang="en-US" dirty="0"/>
          </a:p>
        </p:txBody>
      </p:sp>
    </p:spTree>
    <p:extLst>
      <p:ext uri="{BB962C8B-B14F-4D97-AF65-F5344CB8AC3E}">
        <p14:creationId xmlns:p14="http://schemas.microsoft.com/office/powerpoint/2010/main" val="2337394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2ED2-FB5D-44A9-8C73-5A077CE56BC5}"/>
              </a:ext>
            </a:extLst>
          </p:cNvPr>
          <p:cNvSpPr>
            <a:spLocks noGrp="1"/>
          </p:cNvSpPr>
          <p:nvPr>
            <p:ph type="title"/>
          </p:nvPr>
        </p:nvSpPr>
        <p:spPr/>
        <p:txBody>
          <a:bodyPr>
            <a:noAutofit/>
          </a:bodyPr>
          <a:lstStyle/>
          <a:p>
            <a:r>
              <a:rPr lang="en-US" sz="3800" dirty="0"/>
              <a:t>Public Participation Process</a:t>
            </a:r>
          </a:p>
        </p:txBody>
      </p:sp>
      <p:sp>
        <p:nvSpPr>
          <p:cNvPr id="3" name="Content Placeholder 2">
            <a:extLst>
              <a:ext uri="{FF2B5EF4-FFF2-40B4-BE49-F238E27FC236}">
                <a16:creationId xmlns:a16="http://schemas.microsoft.com/office/drawing/2014/main" id="{8321BF2A-7CE1-49EA-B2DB-296D6D7A8AAD}"/>
              </a:ext>
            </a:extLst>
          </p:cNvPr>
          <p:cNvSpPr>
            <a:spLocks noGrp="1"/>
          </p:cNvSpPr>
          <p:nvPr>
            <p:ph idx="1"/>
          </p:nvPr>
        </p:nvSpPr>
        <p:spPr/>
        <p:txBody>
          <a:bodyPr>
            <a:noAutofit/>
          </a:bodyPr>
          <a:lstStyle/>
          <a:p>
            <a:pPr marL="0" indent="0">
              <a:buNone/>
            </a:pPr>
            <a:r>
              <a:rPr lang="en-US" sz="2300" dirty="0"/>
              <a:t>The State of Montana, through the Department of Commerce, develops a 5-year plan to guide policy and investment for housing, economic, and other community development. The 5-year plan, also known as the “Consolidated Plan for Housing and Community Development” is required by the U.S. Department of Housing and Urban Development (HUD) to assess Montana’s needs and current conditions as well as to determine priorities and allocate HUD funding.</a:t>
            </a:r>
          </a:p>
        </p:txBody>
      </p:sp>
    </p:spTree>
    <p:extLst>
      <p:ext uri="{BB962C8B-B14F-4D97-AF65-F5344CB8AC3E}">
        <p14:creationId xmlns:p14="http://schemas.microsoft.com/office/powerpoint/2010/main" val="4237603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C3AB1-2B68-4933-A9AD-D32CCE9BC98C}"/>
              </a:ext>
            </a:extLst>
          </p:cNvPr>
          <p:cNvSpPr>
            <a:spLocks noGrp="1"/>
          </p:cNvSpPr>
          <p:nvPr>
            <p:ph type="title"/>
          </p:nvPr>
        </p:nvSpPr>
        <p:spPr/>
        <p:txBody>
          <a:bodyPr>
            <a:noAutofit/>
          </a:bodyPr>
          <a:lstStyle/>
          <a:p>
            <a:r>
              <a:rPr lang="en-US" sz="3800" dirty="0"/>
              <a:t>2020-2021 Annual Action Plan</a:t>
            </a:r>
            <a:br>
              <a:rPr lang="en-US" sz="3800" dirty="0"/>
            </a:br>
            <a:r>
              <a:rPr lang="en-US" sz="3800" dirty="0"/>
              <a:t>Resources by Goal – Plan Year 1</a:t>
            </a:r>
            <a:endParaRPr lang="en-US" sz="3800" b="1" dirty="0"/>
          </a:p>
        </p:txBody>
      </p:sp>
      <p:sp>
        <p:nvSpPr>
          <p:cNvPr id="6" name="Content Placeholder 2">
            <a:extLst>
              <a:ext uri="{FF2B5EF4-FFF2-40B4-BE49-F238E27FC236}">
                <a16:creationId xmlns:a16="http://schemas.microsoft.com/office/drawing/2014/main" id="{2346ECF7-7AF0-44B9-8A84-1EFF1E1A631F}"/>
              </a:ext>
            </a:extLst>
          </p:cNvPr>
          <p:cNvSpPr>
            <a:spLocks noGrp="1"/>
          </p:cNvSpPr>
          <p:nvPr>
            <p:ph idx="1"/>
          </p:nvPr>
        </p:nvSpPr>
        <p:spPr/>
        <p:txBody>
          <a:bodyPr>
            <a:normAutofit/>
          </a:bodyPr>
          <a:lstStyle/>
          <a:p>
            <a:pPr marL="0" indent="0">
              <a:buNone/>
            </a:pPr>
            <a:endParaRPr lang="en-US" dirty="0"/>
          </a:p>
          <a:p>
            <a:endParaRPr lang="en-US" b="1" dirty="0"/>
          </a:p>
        </p:txBody>
      </p:sp>
      <p:graphicFrame>
        <p:nvGraphicFramePr>
          <p:cNvPr id="3" name="Table 3">
            <a:extLst>
              <a:ext uri="{FF2B5EF4-FFF2-40B4-BE49-F238E27FC236}">
                <a16:creationId xmlns:a16="http://schemas.microsoft.com/office/drawing/2014/main" id="{7D35EBE3-36E5-D51F-B067-B75084CB1829}"/>
              </a:ext>
            </a:extLst>
          </p:cNvPr>
          <p:cNvGraphicFramePr>
            <a:graphicFrameLocks noGrp="1"/>
          </p:cNvGraphicFramePr>
          <p:nvPr>
            <p:extLst>
              <p:ext uri="{D42A27DB-BD31-4B8C-83A1-F6EECF244321}">
                <p14:modId xmlns:p14="http://schemas.microsoft.com/office/powerpoint/2010/main" val="560981192"/>
              </p:ext>
            </p:extLst>
          </p:nvPr>
        </p:nvGraphicFramePr>
        <p:xfrm>
          <a:off x="228600" y="1943100"/>
          <a:ext cx="8686803" cy="3518208"/>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1475447328"/>
                    </a:ext>
                  </a:extLst>
                </a:gridCol>
                <a:gridCol w="762000">
                  <a:extLst>
                    <a:ext uri="{9D8B030D-6E8A-4147-A177-3AD203B41FA5}">
                      <a16:colId xmlns:a16="http://schemas.microsoft.com/office/drawing/2014/main" val="1701419006"/>
                    </a:ext>
                  </a:extLst>
                </a:gridCol>
                <a:gridCol w="533400">
                  <a:extLst>
                    <a:ext uri="{9D8B030D-6E8A-4147-A177-3AD203B41FA5}">
                      <a16:colId xmlns:a16="http://schemas.microsoft.com/office/drawing/2014/main" val="1258894738"/>
                    </a:ext>
                  </a:extLst>
                </a:gridCol>
                <a:gridCol w="609600">
                  <a:extLst>
                    <a:ext uri="{9D8B030D-6E8A-4147-A177-3AD203B41FA5}">
                      <a16:colId xmlns:a16="http://schemas.microsoft.com/office/drawing/2014/main" val="4235886029"/>
                    </a:ext>
                  </a:extLst>
                </a:gridCol>
                <a:gridCol w="685800">
                  <a:extLst>
                    <a:ext uri="{9D8B030D-6E8A-4147-A177-3AD203B41FA5}">
                      <a16:colId xmlns:a16="http://schemas.microsoft.com/office/drawing/2014/main" val="4016109481"/>
                    </a:ext>
                  </a:extLst>
                </a:gridCol>
                <a:gridCol w="762001">
                  <a:extLst>
                    <a:ext uri="{9D8B030D-6E8A-4147-A177-3AD203B41FA5}">
                      <a16:colId xmlns:a16="http://schemas.microsoft.com/office/drawing/2014/main" val="1719520498"/>
                    </a:ext>
                  </a:extLst>
                </a:gridCol>
                <a:gridCol w="620486">
                  <a:extLst>
                    <a:ext uri="{9D8B030D-6E8A-4147-A177-3AD203B41FA5}">
                      <a16:colId xmlns:a16="http://schemas.microsoft.com/office/drawing/2014/main" val="2133276337"/>
                    </a:ext>
                  </a:extLst>
                </a:gridCol>
                <a:gridCol w="674913">
                  <a:extLst>
                    <a:ext uri="{9D8B030D-6E8A-4147-A177-3AD203B41FA5}">
                      <a16:colId xmlns:a16="http://schemas.microsoft.com/office/drawing/2014/main" val="1083800575"/>
                    </a:ext>
                  </a:extLst>
                </a:gridCol>
                <a:gridCol w="566059">
                  <a:extLst>
                    <a:ext uri="{9D8B030D-6E8A-4147-A177-3AD203B41FA5}">
                      <a16:colId xmlns:a16="http://schemas.microsoft.com/office/drawing/2014/main" val="2546319603"/>
                    </a:ext>
                  </a:extLst>
                </a:gridCol>
                <a:gridCol w="620486">
                  <a:extLst>
                    <a:ext uri="{9D8B030D-6E8A-4147-A177-3AD203B41FA5}">
                      <a16:colId xmlns:a16="http://schemas.microsoft.com/office/drawing/2014/main" val="398920937"/>
                    </a:ext>
                  </a:extLst>
                </a:gridCol>
                <a:gridCol w="620486">
                  <a:extLst>
                    <a:ext uri="{9D8B030D-6E8A-4147-A177-3AD203B41FA5}">
                      <a16:colId xmlns:a16="http://schemas.microsoft.com/office/drawing/2014/main" val="1661428123"/>
                    </a:ext>
                  </a:extLst>
                </a:gridCol>
                <a:gridCol w="620486">
                  <a:extLst>
                    <a:ext uri="{9D8B030D-6E8A-4147-A177-3AD203B41FA5}">
                      <a16:colId xmlns:a16="http://schemas.microsoft.com/office/drawing/2014/main" val="2552169143"/>
                    </a:ext>
                  </a:extLst>
                </a:gridCol>
                <a:gridCol w="620486">
                  <a:extLst>
                    <a:ext uri="{9D8B030D-6E8A-4147-A177-3AD203B41FA5}">
                      <a16:colId xmlns:a16="http://schemas.microsoft.com/office/drawing/2014/main" val="3337248429"/>
                    </a:ext>
                  </a:extLst>
                </a:gridCol>
              </a:tblGrid>
              <a:tr h="253690">
                <a:tc rowSpan="2">
                  <a:txBody>
                    <a:bodyPr/>
                    <a:lstStyle/>
                    <a:p>
                      <a:pPr algn="ctr"/>
                      <a:r>
                        <a:rPr lang="en-US" sz="1400" dirty="0"/>
                        <a:t>Program</a:t>
                      </a:r>
                    </a:p>
                  </a:txBody>
                  <a:tcPr anchor="ctr"/>
                </a:tc>
                <a:tc gridSpan="10">
                  <a:txBody>
                    <a:bodyPr/>
                    <a:lstStyle/>
                    <a:p>
                      <a:pPr algn="ctr"/>
                      <a:r>
                        <a:rPr lang="en-US" sz="1400" dirty="0"/>
                        <a:t>Goal</a:t>
                      </a:r>
                    </a:p>
                  </a:txBody>
                  <a:tcPr anchor="ct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rowSpan="2" gridSpan="2">
                  <a:txBody>
                    <a:bodyPr/>
                    <a:lstStyle/>
                    <a:p>
                      <a:pPr algn="ctr"/>
                      <a:r>
                        <a:rPr lang="en-US" sz="1400" dirty="0"/>
                        <a:t>Admin</a:t>
                      </a:r>
                    </a:p>
                  </a:txBody>
                  <a:tcPr anchor="ctr"/>
                </a:tc>
                <a:tc rowSpan="2" hMerge="1">
                  <a:txBody>
                    <a:bodyPr/>
                    <a:lstStyle/>
                    <a:p>
                      <a:endParaRPr lang="en-US"/>
                    </a:p>
                  </a:txBody>
                  <a:tcPr/>
                </a:tc>
                <a:extLst>
                  <a:ext uri="{0D108BD9-81ED-4DB2-BD59-A6C34878D82A}">
                    <a16:rowId xmlns:a16="http://schemas.microsoft.com/office/drawing/2014/main" val="2992389969"/>
                  </a:ext>
                </a:extLst>
              </a:tr>
              <a:tr h="1395296">
                <a:tc vMerge="1">
                  <a:txBody>
                    <a:bodyPr/>
                    <a:lstStyle/>
                    <a:p>
                      <a:endParaRPr lang="en-US"/>
                    </a:p>
                  </a:txBody>
                  <a:tcPr/>
                </a:tc>
                <a:tc gridSpan="2">
                  <a:txBody>
                    <a:bodyPr/>
                    <a:lstStyle/>
                    <a:p>
                      <a:pPr algn="ctr"/>
                      <a:r>
                        <a:rPr lang="en-US" sz="1000" dirty="0"/>
                        <a:t>Preserve and Construct Affordable Housing</a:t>
                      </a:r>
                    </a:p>
                  </a:txBody>
                  <a:tcPr anchor="ctr"/>
                </a:tc>
                <a:tc hMerge="1">
                  <a:txBody>
                    <a:bodyPr/>
                    <a:lstStyle/>
                    <a:p>
                      <a:endParaRPr lang="en-US"/>
                    </a:p>
                  </a:txBody>
                  <a:tcPr/>
                </a:tc>
                <a:tc gridSpan="2">
                  <a:txBody>
                    <a:bodyPr/>
                    <a:lstStyle/>
                    <a:p>
                      <a:pPr algn="ctr"/>
                      <a:r>
                        <a:rPr lang="en-US" sz="1000" dirty="0"/>
                        <a:t>Plan for Communities</a:t>
                      </a:r>
                    </a:p>
                  </a:txBody>
                  <a:tcPr anchor="ctr"/>
                </a:tc>
                <a:tc hMerge="1">
                  <a:txBody>
                    <a:bodyPr/>
                    <a:lstStyle/>
                    <a:p>
                      <a:endParaRPr lang="en-US"/>
                    </a:p>
                  </a:txBody>
                  <a:tcPr/>
                </a:tc>
                <a:tc gridSpan="2">
                  <a:txBody>
                    <a:bodyPr/>
                    <a:lstStyle/>
                    <a:p>
                      <a:pPr algn="ctr"/>
                      <a:r>
                        <a:rPr lang="en-US" sz="1000" dirty="0"/>
                        <a:t>Improve and Sustain Vital Public Infrastructure</a:t>
                      </a:r>
                    </a:p>
                  </a:txBody>
                  <a:tcPr anchor="ctr"/>
                </a:tc>
                <a:tc hMerge="1">
                  <a:txBody>
                    <a:bodyPr/>
                    <a:lstStyle/>
                    <a:p>
                      <a:endParaRPr lang="en-US"/>
                    </a:p>
                  </a:txBody>
                  <a:tcPr/>
                </a:tc>
                <a:tc gridSpan="2">
                  <a:txBody>
                    <a:bodyPr/>
                    <a:lstStyle/>
                    <a:p>
                      <a:pPr algn="ctr"/>
                      <a:r>
                        <a:rPr lang="en-US" sz="1000" dirty="0"/>
                        <a:t>Revitalize Local Economies</a:t>
                      </a:r>
                    </a:p>
                  </a:txBody>
                  <a:tcPr anchor="ctr"/>
                </a:tc>
                <a:tc hMerge="1">
                  <a:txBody>
                    <a:bodyPr/>
                    <a:lstStyle/>
                    <a:p>
                      <a:endParaRPr lang="en-US"/>
                    </a:p>
                  </a:txBody>
                  <a:tcPr/>
                </a:tc>
                <a:tc gridSpan="2">
                  <a:txBody>
                    <a:bodyPr/>
                    <a:lstStyle/>
                    <a:p>
                      <a:pPr algn="ctr"/>
                      <a:r>
                        <a:rPr lang="en-US" sz="1000" dirty="0"/>
                        <a:t>Reduce Homelessness</a:t>
                      </a:r>
                    </a:p>
                  </a:txBody>
                  <a:tcPr anchor="ctr"/>
                </a:tc>
                <a:tc h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746460354"/>
                  </a:ext>
                </a:extLst>
              </a:tr>
              <a:tr h="454528">
                <a:tc>
                  <a:txBody>
                    <a:bodyPr/>
                    <a:lstStyle/>
                    <a:p>
                      <a:pPr algn="ctr"/>
                      <a:r>
                        <a:rPr lang="en-US" sz="1400" dirty="0"/>
                        <a:t>CDBG</a:t>
                      </a:r>
                    </a:p>
                  </a:txBody>
                  <a:tcPr anchor="ctr"/>
                </a:tc>
                <a:tc>
                  <a:txBody>
                    <a:bodyPr/>
                    <a:lstStyle/>
                    <a:p>
                      <a:pPr marL="0" marR="0" algn="ctr">
                        <a:lnSpc>
                          <a:spcPct val="107000"/>
                        </a:lnSpc>
                        <a:spcBef>
                          <a:spcPts val="0"/>
                        </a:spcBef>
                        <a:spcAft>
                          <a:spcPts val="0"/>
                        </a:spcAft>
                      </a:pPr>
                      <a:r>
                        <a:rPr lang="en-US" sz="900" dirty="0">
                          <a:effectLst/>
                        </a:rPr>
                        <a:t>$795,535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$500,000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$2,636,295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$2,000,000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$450,000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$300,467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extLst>
                  <a:ext uri="{0D108BD9-81ED-4DB2-BD59-A6C34878D82A}">
                    <a16:rowId xmlns:a16="http://schemas.microsoft.com/office/drawing/2014/main" val="3892500472"/>
                  </a:ext>
                </a:extLst>
              </a:tr>
              <a:tr h="454528">
                <a:tc>
                  <a:txBody>
                    <a:bodyPr/>
                    <a:lstStyle/>
                    <a:p>
                      <a:pPr algn="ctr"/>
                      <a:r>
                        <a:rPr lang="en-US" sz="1400" dirty="0"/>
                        <a:t>HOME</a:t>
                      </a:r>
                    </a:p>
                  </a:txBody>
                  <a:tcPr anchor="ctr"/>
                </a:tc>
                <a:tc>
                  <a:txBody>
                    <a:bodyPr/>
                    <a:lstStyle/>
                    <a:p>
                      <a:pPr marL="0" marR="0" algn="ctr">
                        <a:lnSpc>
                          <a:spcPct val="107000"/>
                        </a:lnSpc>
                        <a:spcBef>
                          <a:spcPts val="0"/>
                        </a:spcBef>
                        <a:spcAft>
                          <a:spcPts val="0"/>
                        </a:spcAft>
                      </a:pPr>
                      <a:r>
                        <a:rPr lang="en-US" sz="900">
                          <a:effectLst/>
                        </a:rPr>
                        <a:t>$2,288,900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$533,032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$313,547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extLst>
                  <a:ext uri="{0D108BD9-81ED-4DB2-BD59-A6C34878D82A}">
                    <a16:rowId xmlns:a16="http://schemas.microsoft.com/office/drawing/2014/main" val="1758098259"/>
                  </a:ext>
                </a:extLst>
              </a:tr>
              <a:tr h="454528">
                <a:tc>
                  <a:txBody>
                    <a:bodyPr/>
                    <a:lstStyle/>
                    <a:p>
                      <a:pPr algn="ctr"/>
                      <a:r>
                        <a:rPr lang="en-US" sz="1400" dirty="0"/>
                        <a:t>ESG</a:t>
                      </a:r>
                    </a:p>
                  </a:txBody>
                  <a:tcPr anchor="ctr"/>
                </a:tc>
                <a:tc>
                  <a:txBody>
                    <a:bodyPr/>
                    <a:lstStyle/>
                    <a:p>
                      <a:pPr marL="0" marR="0" algn="ctr">
                        <a:lnSpc>
                          <a:spcPct val="107000"/>
                        </a:lnSpc>
                        <a:spcBef>
                          <a:spcPts val="0"/>
                        </a:spcBef>
                        <a:spcAft>
                          <a:spcPts val="0"/>
                        </a:spcAft>
                      </a:pPr>
                      <a:r>
                        <a:rPr lang="en-US" sz="9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$677,159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$54,904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extLst>
                  <a:ext uri="{0D108BD9-81ED-4DB2-BD59-A6C34878D82A}">
                    <a16:rowId xmlns:a16="http://schemas.microsoft.com/office/drawing/2014/main" val="956066448"/>
                  </a:ext>
                </a:extLst>
              </a:tr>
              <a:tr h="454528">
                <a:tc>
                  <a:txBody>
                    <a:bodyPr/>
                    <a:lstStyle/>
                    <a:p>
                      <a:pPr algn="ctr"/>
                      <a:r>
                        <a:rPr lang="en-US" sz="1400" dirty="0"/>
                        <a:t>HTF</a:t>
                      </a:r>
                    </a:p>
                  </a:txBody>
                  <a:tcPr anchor="ctr"/>
                </a:tc>
                <a:tc>
                  <a:txBody>
                    <a:bodyPr/>
                    <a:lstStyle/>
                    <a:p>
                      <a:pPr marL="0" marR="0" algn="ctr">
                        <a:lnSpc>
                          <a:spcPct val="107000"/>
                        </a:lnSpc>
                        <a:spcBef>
                          <a:spcPts val="0"/>
                        </a:spcBef>
                        <a:spcAft>
                          <a:spcPts val="0"/>
                        </a:spcAft>
                      </a:pPr>
                      <a:r>
                        <a:rPr lang="en-US" sz="900">
                          <a:effectLst/>
                        </a:rPr>
                        <a:t>$2,010,000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$690,000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$300,000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extLst>
                  <a:ext uri="{0D108BD9-81ED-4DB2-BD59-A6C34878D82A}">
                    <a16:rowId xmlns:a16="http://schemas.microsoft.com/office/drawing/2014/main" val="1087606441"/>
                  </a:ext>
                </a:extLst>
              </a:tr>
            </a:tbl>
          </a:graphicData>
        </a:graphic>
      </p:graphicFrame>
    </p:spTree>
    <p:extLst>
      <p:ext uri="{BB962C8B-B14F-4D97-AF65-F5344CB8AC3E}">
        <p14:creationId xmlns:p14="http://schemas.microsoft.com/office/powerpoint/2010/main" val="1149810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689BE-E338-FE70-9291-72216A0BACC7}"/>
              </a:ext>
            </a:extLst>
          </p:cNvPr>
          <p:cNvSpPr>
            <a:spLocks noGrp="1"/>
          </p:cNvSpPr>
          <p:nvPr>
            <p:ph type="title"/>
          </p:nvPr>
        </p:nvSpPr>
        <p:spPr>
          <a:xfrm>
            <a:off x="228600" y="228600"/>
            <a:ext cx="8686800" cy="1143000"/>
          </a:xfrm>
        </p:spPr>
        <p:txBody>
          <a:bodyPr>
            <a:normAutofit fontScale="90000"/>
          </a:bodyPr>
          <a:lstStyle/>
          <a:p>
            <a:r>
              <a:rPr lang="en-US" sz="3700" dirty="0"/>
              <a:t>2020-2021 Annual Action Plan Amendment</a:t>
            </a:r>
            <a:br>
              <a:rPr lang="en-US" sz="3700" dirty="0"/>
            </a:br>
            <a:r>
              <a:rPr lang="en-US" sz="3700" dirty="0"/>
              <a:t>Resources by Goal – Plan Year 1</a:t>
            </a:r>
          </a:p>
        </p:txBody>
      </p:sp>
      <p:sp>
        <p:nvSpPr>
          <p:cNvPr id="3" name="Content Placeholder 2">
            <a:extLst>
              <a:ext uri="{FF2B5EF4-FFF2-40B4-BE49-F238E27FC236}">
                <a16:creationId xmlns:a16="http://schemas.microsoft.com/office/drawing/2014/main" id="{38B96C82-A60E-BF7C-8B76-047F90221B75}"/>
              </a:ext>
            </a:extLst>
          </p:cNvPr>
          <p:cNvSpPr>
            <a:spLocks noGrp="1"/>
          </p:cNvSpPr>
          <p:nvPr>
            <p:ph idx="1"/>
          </p:nvPr>
        </p:nvSpPr>
        <p:spPr/>
        <p:txBody>
          <a:bodyPr/>
          <a:lstStyle/>
          <a:p>
            <a:endParaRPr lang="en-US" dirty="0"/>
          </a:p>
        </p:txBody>
      </p:sp>
      <p:graphicFrame>
        <p:nvGraphicFramePr>
          <p:cNvPr id="6" name="Table 3">
            <a:extLst>
              <a:ext uri="{FF2B5EF4-FFF2-40B4-BE49-F238E27FC236}">
                <a16:creationId xmlns:a16="http://schemas.microsoft.com/office/drawing/2014/main" id="{72B949B7-0EED-563B-734E-443523E70377}"/>
              </a:ext>
            </a:extLst>
          </p:cNvPr>
          <p:cNvGraphicFramePr>
            <a:graphicFrameLocks noGrp="1"/>
          </p:cNvGraphicFramePr>
          <p:nvPr>
            <p:extLst>
              <p:ext uri="{D42A27DB-BD31-4B8C-83A1-F6EECF244321}">
                <p14:modId xmlns:p14="http://schemas.microsoft.com/office/powerpoint/2010/main" val="3267863171"/>
              </p:ext>
            </p:extLst>
          </p:nvPr>
        </p:nvGraphicFramePr>
        <p:xfrm>
          <a:off x="228600" y="1943100"/>
          <a:ext cx="8686803" cy="3518208"/>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1475447328"/>
                    </a:ext>
                  </a:extLst>
                </a:gridCol>
                <a:gridCol w="762000">
                  <a:extLst>
                    <a:ext uri="{9D8B030D-6E8A-4147-A177-3AD203B41FA5}">
                      <a16:colId xmlns:a16="http://schemas.microsoft.com/office/drawing/2014/main" val="1701419006"/>
                    </a:ext>
                  </a:extLst>
                </a:gridCol>
                <a:gridCol w="533400">
                  <a:extLst>
                    <a:ext uri="{9D8B030D-6E8A-4147-A177-3AD203B41FA5}">
                      <a16:colId xmlns:a16="http://schemas.microsoft.com/office/drawing/2014/main" val="1258894738"/>
                    </a:ext>
                  </a:extLst>
                </a:gridCol>
                <a:gridCol w="609600">
                  <a:extLst>
                    <a:ext uri="{9D8B030D-6E8A-4147-A177-3AD203B41FA5}">
                      <a16:colId xmlns:a16="http://schemas.microsoft.com/office/drawing/2014/main" val="4235886029"/>
                    </a:ext>
                  </a:extLst>
                </a:gridCol>
                <a:gridCol w="685800">
                  <a:extLst>
                    <a:ext uri="{9D8B030D-6E8A-4147-A177-3AD203B41FA5}">
                      <a16:colId xmlns:a16="http://schemas.microsoft.com/office/drawing/2014/main" val="4016109481"/>
                    </a:ext>
                  </a:extLst>
                </a:gridCol>
                <a:gridCol w="762001">
                  <a:extLst>
                    <a:ext uri="{9D8B030D-6E8A-4147-A177-3AD203B41FA5}">
                      <a16:colId xmlns:a16="http://schemas.microsoft.com/office/drawing/2014/main" val="1719520498"/>
                    </a:ext>
                  </a:extLst>
                </a:gridCol>
                <a:gridCol w="620486">
                  <a:extLst>
                    <a:ext uri="{9D8B030D-6E8A-4147-A177-3AD203B41FA5}">
                      <a16:colId xmlns:a16="http://schemas.microsoft.com/office/drawing/2014/main" val="2133276337"/>
                    </a:ext>
                  </a:extLst>
                </a:gridCol>
                <a:gridCol w="674913">
                  <a:extLst>
                    <a:ext uri="{9D8B030D-6E8A-4147-A177-3AD203B41FA5}">
                      <a16:colId xmlns:a16="http://schemas.microsoft.com/office/drawing/2014/main" val="1083800575"/>
                    </a:ext>
                  </a:extLst>
                </a:gridCol>
                <a:gridCol w="566059">
                  <a:extLst>
                    <a:ext uri="{9D8B030D-6E8A-4147-A177-3AD203B41FA5}">
                      <a16:colId xmlns:a16="http://schemas.microsoft.com/office/drawing/2014/main" val="2546319603"/>
                    </a:ext>
                  </a:extLst>
                </a:gridCol>
                <a:gridCol w="620486">
                  <a:extLst>
                    <a:ext uri="{9D8B030D-6E8A-4147-A177-3AD203B41FA5}">
                      <a16:colId xmlns:a16="http://schemas.microsoft.com/office/drawing/2014/main" val="398920937"/>
                    </a:ext>
                  </a:extLst>
                </a:gridCol>
                <a:gridCol w="620486">
                  <a:extLst>
                    <a:ext uri="{9D8B030D-6E8A-4147-A177-3AD203B41FA5}">
                      <a16:colId xmlns:a16="http://schemas.microsoft.com/office/drawing/2014/main" val="1661428123"/>
                    </a:ext>
                  </a:extLst>
                </a:gridCol>
                <a:gridCol w="620486">
                  <a:extLst>
                    <a:ext uri="{9D8B030D-6E8A-4147-A177-3AD203B41FA5}">
                      <a16:colId xmlns:a16="http://schemas.microsoft.com/office/drawing/2014/main" val="2552169143"/>
                    </a:ext>
                  </a:extLst>
                </a:gridCol>
                <a:gridCol w="620486">
                  <a:extLst>
                    <a:ext uri="{9D8B030D-6E8A-4147-A177-3AD203B41FA5}">
                      <a16:colId xmlns:a16="http://schemas.microsoft.com/office/drawing/2014/main" val="3337248429"/>
                    </a:ext>
                  </a:extLst>
                </a:gridCol>
              </a:tblGrid>
              <a:tr h="253690">
                <a:tc rowSpan="2">
                  <a:txBody>
                    <a:bodyPr/>
                    <a:lstStyle/>
                    <a:p>
                      <a:pPr algn="ctr"/>
                      <a:r>
                        <a:rPr lang="en-US" sz="1400" dirty="0"/>
                        <a:t>Program</a:t>
                      </a:r>
                    </a:p>
                  </a:txBody>
                  <a:tcPr anchor="ctr"/>
                </a:tc>
                <a:tc gridSpan="10">
                  <a:txBody>
                    <a:bodyPr/>
                    <a:lstStyle/>
                    <a:p>
                      <a:pPr algn="ctr"/>
                      <a:r>
                        <a:rPr lang="en-US" sz="1400" dirty="0"/>
                        <a:t>Goal</a:t>
                      </a:r>
                    </a:p>
                  </a:txBody>
                  <a:tcPr anchor="ct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rowSpan="2" gridSpan="2">
                  <a:txBody>
                    <a:bodyPr/>
                    <a:lstStyle/>
                    <a:p>
                      <a:pPr algn="ctr"/>
                      <a:r>
                        <a:rPr lang="en-US" sz="1400" dirty="0"/>
                        <a:t>Admin</a:t>
                      </a:r>
                    </a:p>
                  </a:txBody>
                  <a:tcPr anchor="ctr"/>
                </a:tc>
                <a:tc rowSpan="2" hMerge="1">
                  <a:txBody>
                    <a:bodyPr/>
                    <a:lstStyle/>
                    <a:p>
                      <a:endParaRPr lang="en-US"/>
                    </a:p>
                  </a:txBody>
                  <a:tcPr/>
                </a:tc>
                <a:extLst>
                  <a:ext uri="{0D108BD9-81ED-4DB2-BD59-A6C34878D82A}">
                    <a16:rowId xmlns:a16="http://schemas.microsoft.com/office/drawing/2014/main" val="2992389969"/>
                  </a:ext>
                </a:extLst>
              </a:tr>
              <a:tr h="1395296">
                <a:tc vMerge="1">
                  <a:txBody>
                    <a:bodyPr/>
                    <a:lstStyle/>
                    <a:p>
                      <a:endParaRPr lang="en-US"/>
                    </a:p>
                  </a:txBody>
                  <a:tcPr/>
                </a:tc>
                <a:tc gridSpan="2">
                  <a:txBody>
                    <a:bodyPr/>
                    <a:lstStyle/>
                    <a:p>
                      <a:pPr algn="ctr"/>
                      <a:r>
                        <a:rPr lang="en-US" sz="1000" dirty="0"/>
                        <a:t>Preserve and Construct Affordable Housing</a:t>
                      </a:r>
                    </a:p>
                  </a:txBody>
                  <a:tcPr anchor="ctr"/>
                </a:tc>
                <a:tc hMerge="1">
                  <a:txBody>
                    <a:bodyPr/>
                    <a:lstStyle/>
                    <a:p>
                      <a:endParaRPr lang="en-US"/>
                    </a:p>
                  </a:txBody>
                  <a:tcPr/>
                </a:tc>
                <a:tc gridSpan="2">
                  <a:txBody>
                    <a:bodyPr/>
                    <a:lstStyle/>
                    <a:p>
                      <a:pPr algn="ctr"/>
                      <a:r>
                        <a:rPr lang="en-US" sz="1000" dirty="0"/>
                        <a:t>Plan for Communities</a:t>
                      </a:r>
                    </a:p>
                  </a:txBody>
                  <a:tcPr anchor="ctr"/>
                </a:tc>
                <a:tc hMerge="1">
                  <a:txBody>
                    <a:bodyPr/>
                    <a:lstStyle/>
                    <a:p>
                      <a:endParaRPr lang="en-US"/>
                    </a:p>
                  </a:txBody>
                  <a:tcPr/>
                </a:tc>
                <a:tc gridSpan="2">
                  <a:txBody>
                    <a:bodyPr/>
                    <a:lstStyle/>
                    <a:p>
                      <a:pPr algn="ctr"/>
                      <a:r>
                        <a:rPr lang="en-US" sz="1000" dirty="0"/>
                        <a:t>Improve and Sustain Vital Public Infrastructure</a:t>
                      </a:r>
                    </a:p>
                  </a:txBody>
                  <a:tcPr anchor="ctr"/>
                </a:tc>
                <a:tc hMerge="1">
                  <a:txBody>
                    <a:bodyPr/>
                    <a:lstStyle/>
                    <a:p>
                      <a:endParaRPr lang="en-US"/>
                    </a:p>
                  </a:txBody>
                  <a:tcPr/>
                </a:tc>
                <a:tc gridSpan="2">
                  <a:txBody>
                    <a:bodyPr/>
                    <a:lstStyle/>
                    <a:p>
                      <a:pPr algn="ctr"/>
                      <a:r>
                        <a:rPr lang="en-US" sz="1000" dirty="0"/>
                        <a:t>Revitalize Local Economies</a:t>
                      </a:r>
                    </a:p>
                  </a:txBody>
                  <a:tcPr anchor="ctr"/>
                </a:tc>
                <a:tc hMerge="1">
                  <a:txBody>
                    <a:bodyPr/>
                    <a:lstStyle/>
                    <a:p>
                      <a:endParaRPr lang="en-US"/>
                    </a:p>
                  </a:txBody>
                  <a:tcPr/>
                </a:tc>
                <a:tc gridSpan="2">
                  <a:txBody>
                    <a:bodyPr/>
                    <a:lstStyle/>
                    <a:p>
                      <a:pPr algn="ctr"/>
                      <a:r>
                        <a:rPr lang="en-US" sz="1000" dirty="0"/>
                        <a:t>Reduce Homelessness</a:t>
                      </a:r>
                    </a:p>
                  </a:txBody>
                  <a:tcPr anchor="ctr"/>
                </a:tc>
                <a:tc h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746460354"/>
                  </a:ext>
                </a:extLst>
              </a:tr>
              <a:tr h="454528">
                <a:tc>
                  <a:txBody>
                    <a:bodyPr/>
                    <a:lstStyle/>
                    <a:p>
                      <a:pPr algn="ctr"/>
                      <a:r>
                        <a:rPr lang="en-US" sz="1400" dirty="0"/>
                        <a:t>CDBG</a:t>
                      </a:r>
                    </a:p>
                  </a:txBody>
                  <a:tcPr anchor="ctr"/>
                </a:tc>
                <a:tc>
                  <a:txBody>
                    <a:bodyPr/>
                    <a:lstStyle/>
                    <a:p>
                      <a:pPr marL="0" marR="0" algn="ctr">
                        <a:lnSpc>
                          <a:spcPct val="107000"/>
                        </a:lnSpc>
                        <a:spcBef>
                          <a:spcPts val="0"/>
                        </a:spcBef>
                        <a:spcAft>
                          <a:spcPts val="0"/>
                        </a:spcAft>
                      </a:pPr>
                      <a:r>
                        <a:rPr lang="en-US" sz="900" dirty="0">
                          <a:effectLst/>
                        </a:rPr>
                        <a:t>$1,419,461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$500,000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$3,812,475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57%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$400,000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$249,894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$300,467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extLst>
                  <a:ext uri="{0D108BD9-81ED-4DB2-BD59-A6C34878D82A}">
                    <a16:rowId xmlns:a16="http://schemas.microsoft.com/office/drawing/2014/main" val="3892500472"/>
                  </a:ext>
                </a:extLst>
              </a:tr>
              <a:tr h="454528">
                <a:tc>
                  <a:txBody>
                    <a:bodyPr/>
                    <a:lstStyle/>
                    <a:p>
                      <a:pPr algn="ctr"/>
                      <a:r>
                        <a:rPr lang="en-US" sz="1400" dirty="0"/>
                        <a:t>HOME</a:t>
                      </a:r>
                    </a:p>
                  </a:txBody>
                  <a:tcPr anchor="ctr"/>
                </a:tc>
                <a:tc>
                  <a:txBody>
                    <a:bodyPr/>
                    <a:lstStyle/>
                    <a:p>
                      <a:pPr marL="0" marR="0" algn="ctr">
                        <a:lnSpc>
                          <a:spcPct val="107000"/>
                        </a:lnSpc>
                        <a:spcBef>
                          <a:spcPts val="0"/>
                        </a:spcBef>
                        <a:spcAft>
                          <a:spcPts val="0"/>
                        </a:spcAft>
                      </a:pPr>
                      <a:r>
                        <a:rPr lang="en-US" sz="900">
                          <a:effectLst/>
                        </a:rPr>
                        <a:t>$2,288,900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$533,032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$313,547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extLst>
                  <a:ext uri="{0D108BD9-81ED-4DB2-BD59-A6C34878D82A}">
                    <a16:rowId xmlns:a16="http://schemas.microsoft.com/office/drawing/2014/main" val="1758098259"/>
                  </a:ext>
                </a:extLst>
              </a:tr>
              <a:tr h="454528">
                <a:tc>
                  <a:txBody>
                    <a:bodyPr/>
                    <a:lstStyle/>
                    <a:p>
                      <a:pPr algn="ctr"/>
                      <a:r>
                        <a:rPr lang="en-US" sz="1400" dirty="0"/>
                        <a:t>ESG</a:t>
                      </a:r>
                    </a:p>
                  </a:txBody>
                  <a:tcPr anchor="ctr"/>
                </a:tc>
                <a:tc>
                  <a:txBody>
                    <a:bodyPr/>
                    <a:lstStyle/>
                    <a:p>
                      <a:pPr marL="0" marR="0" algn="ctr">
                        <a:lnSpc>
                          <a:spcPct val="107000"/>
                        </a:lnSpc>
                        <a:spcBef>
                          <a:spcPts val="0"/>
                        </a:spcBef>
                        <a:spcAft>
                          <a:spcPts val="0"/>
                        </a:spcAft>
                      </a:pPr>
                      <a:r>
                        <a:rPr lang="en-US" sz="9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$677,159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$54,904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extLst>
                  <a:ext uri="{0D108BD9-81ED-4DB2-BD59-A6C34878D82A}">
                    <a16:rowId xmlns:a16="http://schemas.microsoft.com/office/drawing/2014/main" val="956066448"/>
                  </a:ext>
                </a:extLst>
              </a:tr>
              <a:tr h="454528">
                <a:tc>
                  <a:txBody>
                    <a:bodyPr/>
                    <a:lstStyle/>
                    <a:p>
                      <a:pPr algn="ctr"/>
                      <a:r>
                        <a:rPr lang="en-US" sz="1400" dirty="0"/>
                        <a:t>HTF</a:t>
                      </a:r>
                    </a:p>
                  </a:txBody>
                  <a:tcPr anchor="ctr"/>
                </a:tc>
                <a:tc>
                  <a:txBody>
                    <a:bodyPr/>
                    <a:lstStyle/>
                    <a:p>
                      <a:pPr marL="0" marR="0" algn="ctr">
                        <a:lnSpc>
                          <a:spcPct val="107000"/>
                        </a:lnSpc>
                        <a:spcBef>
                          <a:spcPts val="0"/>
                        </a:spcBef>
                        <a:spcAft>
                          <a:spcPts val="0"/>
                        </a:spcAft>
                      </a:pPr>
                      <a:r>
                        <a:rPr lang="en-US" sz="900">
                          <a:effectLst/>
                        </a:rPr>
                        <a:t>$2,010,000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$690,000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$300,000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extLst>
                  <a:ext uri="{0D108BD9-81ED-4DB2-BD59-A6C34878D82A}">
                    <a16:rowId xmlns:a16="http://schemas.microsoft.com/office/drawing/2014/main" val="1087606441"/>
                  </a:ext>
                </a:extLst>
              </a:tr>
            </a:tbl>
          </a:graphicData>
        </a:graphic>
      </p:graphicFrame>
    </p:spTree>
    <p:extLst>
      <p:ext uri="{BB962C8B-B14F-4D97-AF65-F5344CB8AC3E}">
        <p14:creationId xmlns:p14="http://schemas.microsoft.com/office/powerpoint/2010/main" val="2859432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9856" y="1828800"/>
            <a:ext cx="7772400" cy="2286000"/>
          </a:xfrm>
        </p:spPr>
        <p:txBody>
          <a:bodyPr>
            <a:normAutofit fontScale="25000" lnSpcReduction="20000"/>
          </a:bodyPr>
          <a:lstStyle/>
          <a:p>
            <a:pPr marL="342900" indent="-342900" algn="l">
              <a:buFont typeface="Arial" panose="020B0604020202020204" pitchFamily="34" charset="0"/>
              <a:buChar char="•"/>
            </a:pPr>
            <a:r>
              <a:rPr lang="en-US" sz="12000" dirty="0"/>
              <a:t>Community Development Block Grant (CDBG) </a:t>
            </a:r>
            <a:r>
              <a:rPr lang="en-US" sz="12000" b="1" dirty="0"/>
              <a:t>$6,982,827</a:t>
            </a:r>
          </a:p>
          <a:p>
            <a:pPr marL="342900" indent="-342900" algn="l">
              <a:buFont typeface="Arial" panose="020B0604020202020204" pitchFamily="34" charset="0"/>
              <a:buChar char="•"/>
            </a:pPr>
            <a:r>
              <a:rPr lang="en-US" sz="12000" dirty="0"/>
              <a:t>HOME Investment Partnerships Program (HOME) </a:t>
            </a:r>
            <a:r>
              <a:rPr lang="en-US" sz="12000" b="1" dirty="0"/>
              <a:t>$3,590,456</a:t>
            </a:r>
          </a:p>
          <a:p>
            <a:pPr marL="342900" indent="-342900" algn="l">
              <a:buFont typeface="Arial" panose="020B0604020202020204" pitchFamily="34" charset="0"/>
              <a:buChar char="•"/>
            </a:pPr>
            <a:r>
              <a:rPr lang="en-US" sz="12000" dirty="0"/>
              <a:t>Emergency Solutions Grant (ESG) </a:t>
            </a:r>
            <a:r>
              <a:rPr lang="en-US" sz="12000" b="1" dirty="0"/>
              <a:t>$743,529</a:t>
            </a:r>
          </a:p>
          <a:p>
            <a:pPr marL="342900" indent="-342900" algn="l">
              <a:buFont typeface="Arial" panose="020B0604020202020204" pitchFamily="34" charset="0"/>
              <a:buChar char="•"/>
            </a:pPr>
            <a:r>
              <a:rPr lang="en-US" sz="12000" dirty="0"/>
              <a:t>Housing Trust Fund (HTF) </a:t>
            </a:r>
            <a:r>
              <a:rPr lang="en-US" sz="12000" b="1" dirty="0"/>
              <a:t>$3,401,884</a:t>
            </a:r>
          </a:p>
          <a:p>
            <a:endParaRPr lang="en-US" dirty="0"/>
          </a:p>
        </p:txBody>
      </p:sp>
      <p:sp>
        <p:nvSpPr>
          <p:cNvPr id="5" name="Title 4">
            <a:extLst>
              <a:ext uri="{FF2B5EF4-FFF2-40B4-BE49-F238E27FC236}">
                <a16:creationId xmlns:a16="http://schemas.microsoft.com/office/drawing/2014/main" id="{38B97973-FAD6-0301-C058-66DBE9C17146}"/>
              </a:ext>
            </a:extLst>
          </p:cNvPr>
          <p:cNvSpPr>
            <a:spLocks noGrp="1"/>
          </p:cNvSpPr>
          <p:nvPr>
            <p:ph type="ctrTitle"/>
          </p:nvPr>
        </p:nvSpPr>
        <p:spPr>
          <a:xfrm>
            <a:off x="685800" y="152400"/>
            <a:ext cx="7772400" cy="1485900"/>
          </a:xfrm>
        </p:spPr>
        <p:txBody>
          <a:bodyPr>
            <a:normAutofit fontScale="90000"/>
          </a:bodyPr>
          <a:lstStyle/>
          <a:p>
            <a:r>
              <a:rPr lang="en-US" sz="4000" dirty="0"/>
              <a:t>2021-2022 AAP</a:t>
            </a:r>
            <a:br>
              <a:rPr lang="en-US" sz="4000" dirty="0"/>
            </a:br>
            <a:r>
              <a:rPr lang="en-US" sz="4000" dirty="0"/>
              <a:t>Resources by Program – Plan Year 2</a:t>
            </a:r>
          </a:p>
        </p:txBody>
      </p:sp>
    </p:spTree>
    <p:extLst>
      <p:ext uri="{BB962C8B-B14F-4D97-AF65-F5344CB8AC3E}">
        <p14:creationId xmlns:p14="http://schemas.microsoft.com/office/powerpoint/2010/main" val="1200301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C3AB1-2B68-4933-A9AD-D32CCE9BC98C}"/>
              </a:ext>
            </a:extLst>
          </p:cNvPr>
          <p:cNvSpPr>
            <a:spLocks noGrp="1"/>
          </p:cNvSpPr>
          <p:nvPr>
            <p:ph type="title"/>
          </p:nvPr>
        </p:nvSpPr>
        <p:spPr>
          <a:xfrm>
            <a:off x="457200" y="152400"/>
            <a:ext cx="8229600" cy="1265238"/>
          </a:xfrm>
        </p:spPr>
        <p:txBody>
          <a:bodyPr>
            <a:noAutofit/>
          </a:bodyPr>
          <a:lstStyle/>
          <a:p>
            <a:br>
              <a:rPr lang="en-US" sz="3600" dirty="0"/>
            </a:br>
            <a:endParaRPr lang="en-US" sz="6600" b="1" dirty="0"/>
          </a:p>
        </p:txBody>
      </p:sp>
      <p:pic>
        <p:nvPicPr>
          <p:cNvPr id="6" name="Content Placeholder 5">
            <a:extLst>
              <a:ext uri="{FF2B5EF4-FFF2-40B4-BE49-F238E27FC236}">
                <a16:creationId xmlns:a16="http://schemas.microsoft.com/office/drawing/2014/main" id="{15C6FFBE-54BE-AA4F-5046-9079A17580A1}"/>
              </a:ext>
            </a:extLst>
          </p:cNvPr>
          <p:cNvPicPr>
            <a:picLocks noGrp="1" noChangeAspect="1"/>
          </p:cNvPicPr>
          <p:nvPr>
            <p:ph idx="1"/>
          </p:nvPr>
        </p:nvPicPr>
        <p:blipFill rotWithShape="1">
          <a:blip r:embed="rId2"/>
          <a:srcRect l="61183" t="38549" r="3916" b="26981"/>
          <a:stretch/>
        </p:blipFill>
        <p:spPr>
          <a:xfrm>
            <a:off x="76199" y="2286001"/>
            <a:ext cx="9052557" cy="2514599"/>
          </a:xfrm>
        </p:spPr>
      </p:pic>
      <p:sp>
        <p:nvSpPr>
          <p:cNvPr id="4" name="Title 1">
            <a:extLst>
              <a:ext uri="{FF2B5EF4-FFF2-40B4-BE49-F238E27FC236}">
                <a16:creationId xmlns:a16="http://schemas.microsoft.com/office/drawing/2014/main" id="{0DB0A7B2-3000-5C14-703B-F9F6842983D7}"/>
              </a:ext>
            </a:extLst>
          </p:cNvPr>
          <p:cNvSpPr txBox="1">
            <a:spLocks/>
          </p:cNvSpPr>
          <p:nvPr/>
        </p:nvSpPr>
        <p:spPr>
          <a:xfrm>
            <a:off x="1905000" y="274068"/>
            <a:ext cx="80772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7" name="TextBox 6">
            <a:extLst>
              <a:ext uri="{FF2B5EF4-FFF2-40B4-BE49-F238E27FC236}">
                <a16:creationId xmlns:a16="http://schemas.microsoft.com/office/drawing/2014/main" id="{A6A14062-4D81-1D40-E97C-075607181A33}"/>
              </a:ext>
            </a:extLst>
          </p:cNvPr>
          <p:cNvSpPr txBox="1"/>
          <p:nvPr/>
        </p:nvSpPr>
        <p:spPr>
          <a:xfrm>
            <a:off x="762000" y="304800"/>
            <a:ext cx="7696200" cy="1323439"/>
          </a:xfrm>
          <a:prstGeom prst="rect">
            <a:avLst/>
          </a:prstGeom>
          <a:noFill/>
        </p:spPr>
        <p:txBody>
          <a:bodyPr wrap="square" rtlCol="0" anchor="ctr">
            <a:spAutoFit/>
          </a:bodyPr>
          <a:lstStyle/>
          <a:p>
            <a:pPr algn="ctr"/>
            <a:r>
              <a:rPr lang="en-US" sz="4000" dirty="0"/>
              <a:t>2021-2022 AAP</a:t>
            </a:r>
            <a:br>
              <a:rPr lang="en-US" sz="4000" dirty="0"/>
            </a:br>
            <a:r>
              <a:rPr lang="en-US" sz="4000" dirty="0"/>
              <a:t>Resources by Goal – Plan Year 2</a:t>
            </a:r>
          </a:p>
        </p:txBody>
      </p:sp>
    </p:spTree>
    <p:extLst>
      <p:ext uri="{BB962C8B-B14F-4D97-AF65-F5344CB8AC3E}">
        <p14:creationId xmlns:p14="http://schemas.microsoft.com/office/powerpoint/2010/main" val="4046209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91D2-8AAF-7DE2-E14B-B6C4C3C313F8}"/>
              </a:ext>
            </a:extLst>
          </p:cNvPr>
          <p:cNvSpPr>
            <a:spLocks noGrp="1"/>
          </p:cNvSpPr>
          <p:nvPr>
            <p:ph type="title"/>
          </p:nvPr>
        </p:nvSpPr>
        <p:spPr>
          <a:xfrm>
            <a:off x="228600" y="160337"/>
            <a:ext cx="8686800" cy="1143000"/>
          </a:xfrm>
        </p:spPr>
        <p:txBody>
          <a:bodyPr>
            <a:normAutofit fontScale="90000"/>
          </a:bodyPr>
          <a:lstStyle/>
          <a:p>
            <a:r>
              <a:rPr lang="en-US" sz="3700" dirty="0"/>
              <a:t>2021-2022 Annual Action Plan Amendment</a:t>
            </a:r>
            <a:br>
              <a:rPr lang="en-US" sz="3700"/>
            </a:br>
            <a:r>
              <a:rPr lang="en-US" sz="3700"/>
              <a:t>Resources by Goal – Plan Year 2</a:t>
            </a:r>
            <a:endParaRPr lang="en-US" sz="3700" dirty="0"/>
          </a:p>
        </p:txBody>
      </p:sp>
      <p:sp>
        <p:nvSpPr>
          <p:cNvPr id="3" name="Content Placeholder 2">
            <a:extLst>
              <a:ext uri="{FF2B5EF4-FFF2-40B4-BE49-F238E27FC236}">
                <a16:creationId xmlns:a16="http://schemas.microsoft.com/office/drawing/2014/main" id="{9926F7B5-95A5-875B-6BFB-4DA7CC0294C1}"/>
              </a:ext>
            </a:extLst>
          </p:cNvPr>
          <p:cNvSpPr>
            <a:spLocks noGrp="1"/>
          </p:cNvSpPr>
          <p:nvPr>
            <p:ph idx="1"/>
          </p:nvPr>
        </p:nvSpPr>
        <p:spPr/>
        <p:txBody>
          <a:bodyPr/>
          <a:lstStyle/>
          <a:p>
            <a:endParaRPr lang="en-US"/>
          </a:p>
        </p:txBody>
      </p:sp>
      <p:graphicFrame>
        <p:nvGraphicFramePr>
          <p:cNvPr id="4" name="Table 3">
            <a:extLst>
              <a:ext uri="{FF2B5EF4-FFF2-40B4-BE49-F238E27FC236}">
                <a16:creationId xmlns:a16="http://schemas.microsoft.com/office/drawing/2014/main" id="{0F40AD9E-BBE0-BBBA-BA01-134CFF8C7C9D}"/>
              </a:ext>
            </a:extLst>
          </p:cNvPr>
          <p:cNvGraphicFramePr>
            <a:graphicFrameLocks noGrp="1"/>
          </p:cNvGraphicFramePr>
          <p:nvPr>
            <p:extLst>
              <p:ext uri="{D42A27DB-BD31-4B8C-83A1-F6EECF244321}">
                <p14:modId xmlns:p14="http://schemas.microsoft.com/office/powerpoint/2010/main" val="895897183"/>
              </p:ext>
            </p:extLst>
          </p:nvPr>
        </p:nvGraphicFramePr>
        <p:xfrm>
          <a:off x="228600" y="1943100"/>
          <a:ext cx="8686803" cy="3518208"/>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1475447328"/>
                    </a:ext>
                  </a:extLst>
                </a:gridCol>
                <a:gridCol w="762000">
                  <a:extLst>
                    <a:ext uri="{9D8B030D-6E8A-4147-A177-3AD203B41FA5}">
                      <a16:colId xmlns:a16="http://schemas.microsoft.com/office/drawing/2014/main" val="1701419006"/>
                    </a:ext>
                  </a:extLst>
                </a:gridCol>
                <a:gridCol w="533400">
                  <a:extLst>
                    <a:ext uri="{9D8B030D-6E8A-4147-A177-3AD203B41FA5}">
                      <a16:colId xmlns:a16="http://schemas.microsoft.com/office/drawing/2014/main" val="1258894738"/>
                    </a:ext>
                  </a:extLst>
                </a:gridCol>
                <a:gridCol w="609600">
                  <a:extLst>
                    <a:ext uri="{9D8B030D-6E8A-4147-A177-3AD203B41FA5}">
                      <a16:colId xmlns:a16="http://schemas.microsoft.com/office/drawing/2014/main" val="4235886029"/>
                    </a:ext>
                  </a:extLst>
                </a:gridCol>
                <a:gridCol w="685800">
                  <a:extLst>
                    <a:ext uri="{9D8B030D-6E8A-4147-A177-3AD203B41FA5}">
                      <a16:colId xmlns:a16="http://schemas.microsoft.com/office/drawing/2014/main" val="4016109481"/>
                    </a:ext>
                  </a:extLst>
                </a:gridCol>
                <a:gridCol w="762001">
                  <a:extLst>
                    <a:ext uri="{9D8B030D-6E8A-4147-A177-3AD203B41FA5}">
                      <a16:colId xmlns:a16="http://schemas.microsoft.com/office/drawing/2014/main" val="1719520498"/>
                    </a:ext>
                  </a:extLst>
                </a:gridCol>
                <a:gridCol w="620486">
                  <a:extLst>
                    <a:ext uri="{9D8B030D-6E8A-4147-A177-3AD203B41FA5}">
                      <a16:colId xmlns:a16="http://schemas.microsoft.com/office/drawing/2014/main" val="2133276337"/>
                    </a:ext>
                  </a:extLst>
                </a:gridCol>
                <a:gridCol w="674913">
                  <a:extLst>
                    <a:ext uri="{9D8B030D-6E8A-4147-A177-3AD203B41FA5}">
                      <a16:colId xmlns:a16="http://schemas.microsoft.com/office/drawing/2014/main" val="1083800575"/>
                    </a:ext>
                  </a:extLst>
                </a:gridCol>
                <a:gridCol w="566059">
                  <a:extLst>
                    <a:ext uri="{9D8B030D-6E8A-4147-A177-3AD203B41FA5}">
                      <a16:colId xmlns:a16="http://schemas.microsoft.com/office/drawing/2014/main" val="2546319603"/>
                    </a:ext>
                  </a:extLst>
                </a:gridCol>
                <a:gridCol w="620486">
                  <a:extLst>
                    <a:ext uri="{9D8B030D-6E8A-4147-A177-3AD203B41FA5}">
                      <a16:colId xmlns:a16="http://schemas.microsoft.com/office/drawing/2014/main" val="398920937"/>
                    </a:ext>
                  </a:extLst>
                </a:gridCol>
                <a:gridCol w="620486">
                  <a:extLst>
                    <a:ext uri="{9D8B030D-6E8A-4147-A177-3AD203B41FA5}">
                      <a16:colId xmlns:a16="http://schemas.microsoft.com/office/drawing/2014/main" val="1661428123"/>
                    </a:ext>
                  </a:extLst>
                </a:gridCol>
                <a:gridCol w="620486">
                  <a:extLst>
                    <a:ext uri="{9D8B030D-6E8A-4147-A177-3AD203B41FA5}">
                      <a16:colId xmlns:a16="http://schemas.microsoft.com/office/drawing/2014/main" val="2552169143"/>
                    </a:ext>
                  </a:extLst>
                </a:gridCol>
                <a:gridCol w="620486">
                  <a:extLst>
                    <a:ext uri="{9D8B030D-6E8A-4147-A177-3AD203B41FA5}">
                      <a16:colId xmlns:a16="http://schemas.microsoft.com/office/drawing/2014/main" val="3337248429"/>
                    </a:ext>
                  </a:extLst>
                </a:gridCol>
              </a:tblGrid>
              <a:tr h="253690">
                <a:tc rowSpan="2">
                  <a:txBody>
                    <a:bodyPr/>
                    <a:lstStyle/>
                    <a:p>
                      <a:pPr algn="ctr"/>
                      <a:r>
                        <a:rPr lang="en-US" sz="1400" dirty="0"/>
                        <a:t>Program</a:t>
                      </a:r>
                    </a:p>
                  </a:txBody>
                  <a:tcPr anchor="ctr"/>
                </a:tc>
                <a:tc gridSpan="10">
                  <a:txBody>
                    <a:bodyPr/>
                    <a:lstStyle/>
                    <a:p>
                      <a:pPr algn="ctr"/>
                      <a:r>
                        <a:rPr lang="en-US" sz="1400" dirty="0"/>
                        <a:t>Goal</a:t>
                      </a:r>
                    </a:p>
                  </a:txBody>
                  <a:tcPr anchor="ct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rowSpan="2" gridSpan="2">
                  <a:txBody>
                    <a:bodyPr/>
                    <a:lstStyle/>
                    <a:p>
                      <a:pPr algn="ctr"/>
                      <a:r>
                        <a:rPr lang="en-US" sz="1400" dirty="0"/>
                        <a:t>Admin</a:t>
                      </a:r>
                    </a:p>
                  </a:txBody>
                  <a:tcPr anchor="ctr"/>
                </a:tc>
                <a:tc rowSpan="2" hMerge="1">
                  <a:txBody>
                    <a:bodyPr/>
                    <a:lstStyle/>
                    <a:p>
                      <a:endParaRPr lang="en-US"/>
                    </a:p>
                  </a:txBody>
                  <a:tcPr/>
                </a:tc>
                <a:extLst>
                  <a:ext uri="{0D108BD9-81ED-4DB2-BD59-A6C34878D82A}">
                    <a16:rowId xmlns:a16="http://schemas.microsoft.com/office/drawing/2014/main" val="2992389969"/>
                  </a:ext>
                </a:extLst>
              </a:tr>
              <a:tr h="1395296">
                <a:tc vMerge="1">
                  <a:txBody>
                    <a:bodyPr/>
                    <a:lstStyle/>
                    <a:p>
                      <a:endParaRPr lang="en-US"/>
                    </a:p>
                  </a:txBody>
                  <a:tcPr/>
                </a:tc>
                <a:tc gridSpan="2">
                  <a:txBody>
                    <a:bodyPr/>
                    <a:lstStyle/>
                    <a:p>
                      <a:pPr algn="ctr"/>
                      <a:r>
                        <a:rPr lang="en-US" sz="1000" dirty="0"/>
                        <a:t>Preserve and Construct Affordable Housing</a:t>
                      </a:r>
                    </a:p>
                  </a:txBody>
                  <a:tcPr anchor="ctr"/>
                </a:tc>
                <a:tc hMerge="1">
                  <a:txBody>
                    <a:bodyPr/>
                    <a:lstStyle/>
                    <a:p>
                      <a:endParaRPr lang="en-US"/>
                    </a:p>
                  </a:txBody>
                  <a:tcPr/>
                </a:tc>
                <a:tc gridSpan="2">
                  <a:txBody>
                    <a:bodyPr/>
                    <a:lstStyle/>
                    <a:p>
                      <a:pPr algn="ctr"/>
                      <a:r>
                        <a:rPr lang="en-US" sz="1000" dirty="0"/>
                        <a:t>Plan for Communities</a:t>
                      </a:r>
                    </a:p>
                  </a:txBody>
                  <a:tcPr anchor="ctr"/>
                </a:tc>
                <a:tc hMerge="1">
                  <a:txBody>
                    <a:bodyPr/>
                    <a:lstStyle/>
                    <a:p>
                      <a:endParaRPr lang="en-US"/>
                    </a:p>
                  </a:txBody>
                  <a:tcPr/>
                </a:tc>
                <a:tc gridSpan="2">
                  <a:txBody>
                    <a:bodyPr/>
                    <a:lstStyle/>
                    <a:p>
                      <a:pPr algn="ctr"/>
                      <a:r>
                        <a:rPr lang="en-US" sz="1000" dirty="0"/>
                        <a:t>Improve and Sustain Vital Public Infrastructure</a:t>
                      </a:r>
                    </a:p>
                  </a:txBody>
                  <a:tcPr anchor="ctr"/>
                </a:tc>
                <a:tc hMerge="1">
                  <a:txBody>
                    <a:bodyPr/>
                    <a:lstStyle/>
                    <a:p>
                      <a:endParaRPr lang="en-US"/>
                    </a:p>
                  </a:txBody>
                  <a:tcPr/>
                </a:tc>
                <a:tc gridSpan="2">
                  <a:txBody>
                    <a:bodyPr/>
                    <a:lstStyle/>
                    <a:p>
                      <a:pPr algn="ctr"/>
                      <a:r>
                        <a:rPr lang="en-US" sz="1000" dirty="0"/>
                        <a:t>Revitalize Local Economies</a:t>
                      </a:r>
                    </a:p>
                  </a:txBody>
                  <a:tcPr anchor="ctr"/>
                </a:tc>
                <a:tc hMerge="1">
                  <a:txBody>
                    <a:bodyPr/>
                    <a:lstStyle/>
                    <a:p>
                      <a:endParaRPr lang="en-US"/>
                    </a:p>
                  </a:txBody>
                  <a:tcPr/>
                </a:tc>
                <a:tc gridSpan="2">
                  <a:txBody>
                    <a:bodyPr/>
                    <a:lstStyle/>
                    <a:p>
                      <a:pPr algn="ctr"/>
                      <a:r>
                        <a:rPr lang="en-US" sz="1000" dirty="0"/>
                        <a:t>Reduce Homelessness</a:t>
                      </a:r>
                    </a:p>
                  </a:txBody>
                  <a:tcPr anchor="ctr"/>
                </a:tc>
                <a:tc h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746460354"/>
                  </a:ext>
                </a:extLst>
              </a:tr>
              <a:tr h="454528">
                <a:tc>
                  <a:txBody>
                    <a:bodyPr/>
                    <a:lstStyle/>
                    <a:p>
                      <a:pPr algn="ctr"/>
                      <a:r>
                        <a:rPr lang="en-US" sz="1400" dirty="0"/>
                        <a:t>CDBG</a:t>
                      </a:r>
                    </a:p>
                  </a:txBody>
                  <a:tcPr anchor="ctr"/>
                </a:tc>
                <a:tc>
                  <a:txBody>
                    <a:bodyPr/>
                    <a:lstStyle/>
                    <a:p>
                      <a:pPr marL="0" marR="0" algn="ctr">
                        <a:lnSpc>
                          <a:spcPct val="107000"/>
                        </a:lnSpc>
                        <a:spcBef>
                          <a:spcPts val="0"/>
                        </a:spcBef>
                        <a:spcAft>
                          <a:spcPts val="0"/>
                        </a:spcAft>
                      </a:pPr>
                      <a:r>
                        <a:rPr lang="en-US" sz="900" dirty="0">
                          <a:effectLst/>
                        </a:rPr>
                        <a:t>$250,000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3.7%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$500,000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7.4%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$5,387,084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79%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$350,106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$303,727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extLst>
                  <a:ext uri="{0D108BD9-81ED-4DB2-BD59-A6C34878D82A}">
                    <a16:rowId xmlns:a16="http://schemas.microsoft.com/office/drawing/2014/main" val="3892500472"/>
                  </a:ext>
                </a:extLst>
              </a:tr>
              <a:tr h="454528">
                <a:tc>
                  <a:txBody>
                    <a:bodyPr/>
                    <a:lstStyle/>
                    <a:p>
                      <a:pPr algn="ctr"/>
                      <a:r>
                        <a:rPr lang="en-US" sz="1400" dirty="0"/>
                        <a:t>HOME</a:t>
                      </a:r>
                    </a:p>
                  </a:txBody>
                  <a:tcPr anchor="ctr"/>
                </a:tc>
                <a:tc>
                  <a:txBody>
                    <a:bodyPr/>
                    <a:lstStyle/>
                    <a:p>
                      <a:pPr marL="0" marR="0" algn="ctr">
                        <a:lnSpc>
                          <a:spcPct val="107000"/>
                        </a:lnSpc>
                        <a:spcBef>
                          <a:spcPts val="0"/>
                        </a:spcBef>
                        <a:spcAft>
                          <a:spcPts val="0"/>
                        </a:spcAft>
                      </a:pPr>
                      <a:r>
                        <a:rPr lang="en-US" sz="900" dirty="0">
                          <a:effectLst/>
                        </a:rPr>
                        <a:t>$2,131,411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69%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$650,000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$309,045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extLst>
                  <a:ext uri="{0D108BD9-81ED-4DB2-BD59-A6C34878D82A}">
                    <a16:rowId xmlns:a16="http://schemas.microsoft.com/office/drawing/2014/main" val="1758098259"/>
                  </a:ext>
                </a:extLst>
              </a:tr>
              <a:tr h="454528">
                <a:tc>
                  <a:txBody>
                    <a:bodyPr/>
                    <a:lstStyle/>
                    <a:p>
                      <a:pPr algn="ctr"/>
                      <a:r>
                        <a:rPr lang="en-US" sz="1400" dirty="0"/>
                        <a:t>ESG</a:t>
                      </a:r>
                    </a:p>
                  </a:txBody>
                  <a:tcPr anchor="ctr"/>
                </a:tc>
                <a:tc>
                  <a:txBody>
                    <a:bodyPr/>
                    <a:lstStyle/>
                    <a:p>
                      <a:pPr marL="0" marR="0" algn="ctr">
                        <a:lnSpc>
                          <a:spcPct val="107000"/>
                        </a:lnSpc>
                        <a:spcBef>
                          <a:spcPts val="0"/>
                        </a:spcBef>
                        <a:spcAft>
                          <a:spcPts val="0"/>
                        </a:spcAft>
                      </a:pPr>
                      <a:r>
                        <a:rPr lang="en-US" sz="9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$687,765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93%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$55,764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extLst>
                  <a:ext uri="{0D108BD9-81ED-4DB2-BD59-A6C34878D82A}">
                    <a16:rowId xmlns:a16="http://schemas.microsoft.com/office/drawing/2014/main" val="956066448"/>
                  </a:ext>
                </a:extLst>
              </a:tr>
              <a:tr h="454528">
                <a:tc>
                  <a:txBody>
                    <a:bodyPr/>
                    <a:lstStyle/>
                    <a:p>
                      <a:pPr algn="ctr"/>
                      <a:r>
                        <a:rPr lang="en-US" sz="1400" dirty="0"/>
                        <a:t>HTF</a:t>
                      </a:r>
                    </a:p>
                  </a:txBody>
                  <a:tcPr anchor="ctr"/>
                </a:tc>
                <a:tc>
                  <a:txBody>
                    <a:bodyPr/>
                    <a:lstStyle/>
                    <a:p>
                      <a:pPr marL="0" marR="0" algn="ctr">
                        <a:lnSpc>
                          <a:spcPct val="107000"/>
                        </a:lnSpc>
                        <a:spcBef>
                          <a:spcPts val="0"/>
                        </a:spcBef>
                        <a:spcAft>
                          <a:spcPts val="0"/>
                        </a:spcAft>
                      </a:pPr>
                      <a:r>
                        <a:rPr lang="en-US" sz="900" dirty="0">
                          <a:effectLst/>
                        </a:rPr>
                        <a:t>$2,341,696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69%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$750,000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$310,188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900" dirty="0">
                          <a:effectLst/>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extLst>
                  <a:ext uri="{0D108BD9-81ED-4DB2-BD59-A6C34878D82A}">
                    <a16:rowId xmlns:a16="http://schemas.microsoft.com/office/drawing/2014/main" val="1087606441"/>
                  </a:ext>
                </a:extLst>
              </a:tr>
            </a:tbl>
          </a:graphicData>
        </a:graphic>
      </p:graphicFrame>
    </p:spTree>
    <p:extLst>
      <p:ext uri="{BB962C8B-B14F-4D97-AF65-F5344CB8AC3E}">
        <p14:creationId xmlns:p14="http://schemas.microsoft.com/office/powerpoint/2010/main" val="3364715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C3AB1-2B68-4933-A9AD-D32CCE9BC98C}"/>
              </a:ext>
            </a:extLst>
          </p:cNvPr>
          <p:cNvSpPr>
            <a:spLocks noGrp="1"/>
          </p:cNvSpPr>
          <p:nvPr>
            <p:ph type="title"/>
          </p:nvPr>
        </p:nvSpPr>
        <p:spPr/>
        <p:txBody>
          <a:bodyPr>
            <a:noAutofit/>
          </a:bodyPr>
          <a:lstStyle/>
          <a:p>
            <a:r>
              <a:rPr lang="en-US" sz="3800" dirty="0"/>
              <a:t>Document Review</a:t>
            </a:r>
            <a:endParaRPr lang="en-US" sz="3800" b="1" dirty="0"/>
          </a:p>
        </p:txBody>
      </p:sp>
      <p:sp>
        <p:nvSpPr>
          <p:cNvPr id="3" name="Content Placeholder 2">
            <a:extLst>
              <a:ext uri="{FF2B5EF4-FFF2-40B4-BE49-F238E27FC236}">
                <a16:creationId xmlns:a16="http://schemas.microsoft.com/office/drawing/2014/main" id="{05DD2F78-C0C2-487A-82E7-3F5AF920D2A4}"/>
              </a:ext>
            </a:extLst>
          </p:cNvPr>
          <p:cNvSpPr>
            <a:spLocks noGrp="1"/>
          </p:cNvSpPr>
          <p:nvPr>
            <p:ph idx="1"/>
          </p:nvPr>
        </p:nvSpPr>
        <p:spPr/>
        <p:txBody>
          <a:bodyPr>
            <a:normAutofit/>
          </a:bodyPr>
          <a:lstStyle/>
          <a:p>
            <a:r>
              <a:rPr lang="en-US" dirty="0"/>
              <a:t>Available:</a:t>
            </a:r>
          </a:p>
          <a:p>
            <a:pPr lvl="1"/>
            <a:r>
              <a:rPr lang="en-US" dirty="0"/>
              <a:t>On Commerce’s </a:t>
            </a:r>
            <a:r>
              <a:rPr lang="en-US" dirty="0" err="1"/>
              <a:t>ConPlan</a:t>
            </a:r>
            <a:r>
              <a:rPr lang="en-US" dirty="0"/>
              <a:t> website at </a:t>
            </a:r>
            <a:r>
              <a:rPr lang="en-US" dirty="0">
                <a:hlinkClick r:id="rId2"/>
              </a:rPr>
              <a:t>https://commerce.mt.gov/Consolidated-Plan/Documents</a:t>
            </a:r>
            <a:r>
              <a:rPr lang="en-US" dirty="0"/>
              <a:t> </a:t>
            </a:r>
          </a:p>
          <a:p>
            <a:pPr lvl="1"/>
            <a:r>
              <a:rPr lang="en-US" dirty="0"/>
              <a:t>On Commerce’s HOME-ARP website at </a:t>
            </a:r>
            <a:r>
              <a:rPr lang="en-US" dirty="0">
                <a:hlinkClick r:id="rId3"/>
              </a:rPr>
              <a:t>https://housing.mt.gov/Community-Housing/HOME-ARP</a:t>
            </a:r>
            <a:r>
              <a:rPr lang="en-US" dirty="0"/>
              <a:t> </a:t>
            </a:r>
          </a:p>
          <a:p>
            <a:pPr lvl="1"/>
            <a:r>
              <a:rPr lang="en-US" dirty="0"/>
              <a:t>By request</a:t>
            </a:r>
          </a:p>
        </p:txBody>
      </p:sp>
    </p:spTree>
    <p:extLst>
      <p:ext uri="{BB962C8B-B14F-4D97-AF65-F5344CB8AC3E}">
        <p14:creationId xmlns:p14="http://schemas.microsoft.com/office/powerpoint/2010/main" val="2562364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C3AB1-2B68-4933-A9AD-D32CCE9BC98C}"/>
              </a:ext>
            </a:extLst>
          </p:cNvPr>
          <p:cNvSpPr>
            <a:spLocks noGrp="1"/>
          </p:cNvSpPr>
          <p:nvPr>
            <p:ph type="title"/>
          </p:nvPr>
        </p:nvSpPr>
        <p:spPr/>
        <p:txBody>
          <a:bodyPr>
            <a:noAutofit/>
          </a:bodyPr>
          <a:lstStyle/>
          <a:p>
            <a:r>
              <a:rPr lang="en-US" sz="3800" dirty="0"/>
              <a:t>Contact Information</a:t>
            </a:r>
            <a:endParaRPr lang="en-US" sz="3800" b="1" dirty="0"/>
          </a:p>
        </p:txBody>
      </p:sp>
      <p:sp>
        <p:nvSpPr>
          <p:cNvPr id="3" name="Content Placeholder 2">
            <a:extLst>
              <a:ext uri="{FF2B5EF4-FFF2-40B4-BE49-F238E27FC236}">
                <a16:creationId xmlns:a16="http://schemas.microsoft.com/office/drawing/2014/main" id="{05DD2F78-C0C2-487A-82E7-3F5AF920D2A4}"/>
              </a:ext>
            </a:extLst>
          </p:cNvPr>
          <p:cNvSpPr>
            <a:spLocks noGrp="1"/>
          </p:cNvSpPr>
          <p:nvPr>
            <p:ph idx="1"/>
          </p:nvPr>
        </p:nvSpPr>
        <p:spPr/>
        <p:txBody>
          <a:bodyPr>
            <a:normAutofit/>
          </a:bodyPr>
          <a:lstStyle/>
          <a:p>
            <a:pPr marL="0" indent="0">
              <a:spcBef>
                <a:spcPts val="0"/>
              </a:spcBef>
              <a:buNone/>
            </a:pPr>
            <a:r>
              <a:rPr lang="en-US" sz="2600" b="1" dirty="0"/>
              <a:t>Commerce	</a:t>
            </a:r>
            <a:r>
              <a:rPr lang="en-US" sz="2600" dirty="0"/>
              <a:t>301 S Park Ave Helena, MT 59601</a:t>
            </a:r>
          </a:p>
          <a:p>
            <a:pPr marL="0" indent="0">
              <a:spcBef>
                <a:spcPts val="0"/>
              </a:spcBef>
              <a:buNone/>
            </a:pPr>
            <a:r>
              <a:rPr lang="en-US" sz="2600" dirty="0"/>
              <a:t>		PO Box 200523 Helena, MT 59620-0523</a:t>
            </a:r>
          </a:p>
          <a:p>
            <a:pPr marL="0" indent="0">
              <a:spcBef>
                <a:spcPts val="0"/>
              </a:spcBef>
              <a:buNone/>
            </a:pPr>
            <a:r>
              <a:rPr lang="en-US" sz="2600" dirty="0"/>
              <a:t>						</a:t>
            </a:r>
          </a:p>
          <a:p>
            <a:pPr marL="0" indent="0">
              <a:spcBef>
                <a:spcPts val="0"/>
              </a:spcBef>
              <a:buNone/>
            </a:pPr>
            <a:r>
              <a:rPr lang="en-US" sz="2600" dirty="0"/>
              <a:t>CDBG Coordinator:			Rosie Goldich</a:t>
            </a:r>
          </a:p>
          <a:p>
            <a:pPr marL="0" indent="0">
              <a:spcBef>
                <a:spcPts val="0"/>
              </a:spcBef>
              <a:buNone/>
            </a:pPr>
            <a:r>
              <a:rPr lang="en-US" sz="2600" dirty="0"/>
              <a:t>HOME-ARP Program Specialist:	Jen Stepleton</a:t>
            </a:r>
          </a:p>
          <a:p>
            <a:pPr marL="0" indent="0">
              <a:spcBef>
                <a:spcPts val="0"/>
              </a:spcBef>
              <a:buNone/>
            </a:pPr>
            <a:r>
              <a:rPr lang="en-US" sz="2600" dirty="0"/>
              <a:t>Phone:					406-841-2770</a:t>
            </a:r>
          </a:p>
          <a:p>
            <a:pPr marL="0" indent="0">
              <a:spcBef>
                <a:spcPts val="0"/>
              </a:spcBef>
              <a:buNone/>
            </a:pPr>
            <a:r>
              <a:rPr lang="en-US" sz="2600" dirty="0"/>
              <a:t>TDD:						406-841-2702</a:t>
            </a:r>
          </a:p>
          <a:p>
            <a:pPr marL="0" indent="0">
              <a:spcBef>
                <a:spcPts val="0"/>
              </a:spcBef>
              <a:buNone/>
            </a:pPr>
            <a:r>
              <a:rPr lang="en-US" sz="2600" dirty="0"/>
              <a:t>Fax:						406-841-2771</a:t>
            </a:r>
          </a:p>
          <a:p>
            <a:pPr marL="0" indent="0">
              <a:spcBef>
                <a:spcPts val="0"/>
              </a:spcBef>
              <a:buNone/>
            </a:pPr>
            <a:r>
              <a:rPr lang="en-US" sz="2600" dirty="0"/>
              <a:t>Email:				</a:t>
            </a:r>
            <a:r>
              <a:rPr lang="en-US" sz="2600" dirty="0">
                <a:hlinkClick r:id="rId2"/>
              </a:rPr>
              <a:t>DOCConPlan@mt.gov</a:t>
            </a:r>
            <a:r>
              <a:rPr lang="en-US" sz="2600" dirty="0"/>
              <a:t> </a:t>
            </a:r>
          </a:p>
          <a:p>
            <a:pPr marL="0" indent="0">
              <a:spcBef>
                <a:spcPts val="0"/>
              </a:spcBef>
              <a:buNone/>
            </a:pPr>
            <a:r>
              <a:rPr lang="en-US" sz="2600" dirty="0"/>
              <a:t>Website:  </a:t>
            </a:r>
            <a:r>
              <a:rPr lang="en-US" sz="2600" dirty="0">
                <a:hlinkClick r:id="rId3"/>
              </a:rPr>
              <a:t>https://commerce.mt.gov/Consolidated-Plan</a:t>
            </a:r>
            <a:r>
              <a:rPr lang="en-US" sz="2600" dirty="0"/>
              <a:t> </a:t>
            </a:r>
          </a:p>
          <a:p>
            <a:pPr marL="0" indent="0">
              <a:spcBef>
                <a:spcPts val="0"/>
              </a:spcBef>
              <a:buNone/>
            </a:pPr>
            <a:endParaRPr lang="en-US" sz="2600" dirty="0"/>
          </a:p>
        </p:txBody>
      </p:sp>
    </p:spTree>
    <p:extLst>
      <p:ext uri="{BB962C8B-B14F-4D97-AF65-F5344CB8AC3E}">
        <p14:creationId xmlns:p14="http://schemas.microsoft.com/office/powerpoint/2010/main" val="3363232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C3AB1-2B68-4933-A9AD-D32CCE9BC98C}"/>
              </a:ext>
            </a:extLst>
          </p:cNvPr>
          <p:cNvSpPr>
            <a:spLocks noGrp="1"/>
          </p:cNvSpPr>
          <p:nvPr>
            <p:ph type="title"/>
          </p:nvPr>
        </p:nvSpPr>
        <p:spPr/>
        <p:txBody>
          <a:bodyPr>
            <a:noAutofit/>
          </a:bodyPr>
          <a:lstStyle/>
          <a:p>
            <a:r>
              <a:rPr lang="en-US" sz="3800" dirty="0"/>
              <a:t>Comments</a:t>
            </a:r>
            <a:endParaRPr lang="en-US" sz="3800" b="1" dirty="0"/>
          </a:p>
        </p:txBody>
      </p:sp>
      <p:sp>
        <p:nvSpPr>
          <p:cNvPr id="3" name="Content Placeholder 2">
            <a:extLst>
              <a:ext uri="{FF2B5EF4-FFF2-40B4-BE49-F238E27FC236}">
                <a16:creationId xmlns:a16="http://schemas.microsoft.com/office/drawing/2014/main" id="{05DD2F78-C0C2-487A-82E7-3F5AF920D2A4}"/>
              </a:ext>
            </a:extLst>
          </p:cNvPr>
          <p:cNvSpPr>
            <a:spLocks noGrp="1"/>
          </p:cNvSpPr>
          <p:nvPr>
            <p:ph idx="1"/>
          </p:nvPr>
        </p:nvSpPr>
        <p:spPr>
          <a:xfrm>
            <a:off x="457200" y="1371600"/>
            <a:ext cx="8229600" cy="4525963"/>
          </a:xfrm>
        </p:spPr>
        <p:txBody>
          <a:bodyPr>
            <a:noAutofit/>
          </a:bodyPr>
          <a:lstStyle/>
          <a:p>
            <a:pPr marL="0" indent="0">
              <a:spcBef>
                <a:spcPts val="0"/>
              </a:spcBef>
              <a:buNone/>
            </a:pPr>
            <a:r>
              <a:rPr lang="en-US" sz="1600" dirty="0"/>
              <a:t>Comments regarding the Draft HOME-ARP Allocation Plan and 2020 and 2021 AAP Amendments are now being accepted. </a:t>
            </a:r>
          </a:p>
          <a:p>
            <a:pPr marL="0" indent="0">
              <a:spcBef>
                <a:spcPts val="0"/>
              </a:spcBef>
              <a:buNone/>
            </a:pPr>
            <a:endParaRPr lang="en-US" sz="1600" b="1" i="1" dirty="0"/>
          </a:p>
          <a:p>
            <a:pPr marL="0" indent="0" algn="ctr">
              <a:spcBef>
                <a:spcPts val="0"/>
              </a:spcBef>
              <a:buNone/>
            </a:pPr>
            <a:r>
              <a:rPr lang="en-US" sz="1600" b="1" i="1" dirty="0"/>
              <a:t>If you have a comment and are joining via webinar, please raise your hand so we can unmute you. If you are joining via phone, please press *9 to indicate you have a comment and then press *6 to unmute/re-mute yourself.</a:t>
            </a:r>
          </a:p>
          <a:p>
            <a:pPr marL="0" indent="0">
              <a:spcBef>
                <a:spcPts val="0"/>
              </a:spcBef>
              <a:buNone/>
            </a:pPr>
            <a:endParaRPr lang="en-US" sz="500" dirty="0"/>
          </a:p>
          <a:p>
            <a:pPr marL="0" indent="0">
              <a:spcBef>
                <a:spcPts val="0"/>
              </a:spcBef>
              <a:buNone/>
            </a:pPr>
            <a:r>
              <a:rPr lang="en-US" sz="1600" dirty="0"/>
              <a:t>When providing comment:</a:t>
            </a:r>
          </a:p>
          <a:p>
            <a:pPr>
              <a:spcBef>
                <a:spcPts val="0"/>
              </a:spcBef>
            </a:pPr>
            <a:r>
              <a:rPr lang="en-US" sz="1600" dirty="0"/>
              <a:t>Please state and spell your name</a:t>
            </a:r>
          </a:p>
          <a:p>
            <a:pPr>
              <a:spcBef>
                <a:spcPts val="0"/>
              </a:spcBef>
            </a:pPr>
            <a:r>
              <a:rPr lang="en-US" sz="1600" dirty="0"/>
              <a:t>Please state the organization you represent (if applicable)</a:t>
            </a:r>
          </a:p>
          <a:p>
            <a:pPr>
              <a:spcBef>
                <a:spcPts val="0"/>
              </a:spcBef>
            </a:pPr>
            <a:r>
              <a:rPr lang="en-US" sz="1600" dirty="0"/>
              <a:t>Please specify which document you are providing comment for</a:t>
            </a:r>
          </a:p>
          <a:p>
            <a:pPr marL="0" indent="0">
              <a:spcBef>
                <a:spcPts val="0"/>
              </a:spcBef>
              <a:buNone/>
            </a:pPr>
            <a:endParaRPr lang="en-US" sz="1600" dirty="0"/>
          </a:p>
          <a:p>
            <a:pPr marL="0" indent="0">
              <a:spcBef>
                <a:spcPts val="0"/>
              </a:spcBef>
              <a:buNone/>
            </a:pPr>
            <a:r>
              <a:rPr lang="en-US" sz="1600" dirty="0"/>
              <a:t>Written comments should be addressed to the address or email below and will be accepted until 5:00 p.m. on </a:t>
            </a:r>
            <a:r>
              <a:rPr lang="en-US" sz="1600" b="1" dirty="0"/>
              <a:t>February 17, 2023. </a:t>
            </a:r>
            <a:endParaRPr lang="en-US" sz="1600" dirty="0"/>
          </a:p>
          <a:p>
            <a:pPr marL="0" indent="0">
              <a:spcBef>
                <a:spcPts val="0"/>
              </a:spcBef>
              <a:buNone/>
            </a:pPr>
            <a:endParaRPr lang="en-US" sz="1600" dirty="0"/>
          </a:p>
          <a:p>
            <a:pPr marL="0" indent="0">
              <a:spcBef>
                <a:spcPts val="0"/>
              </a:spcBef>
              <a:buNone/>
            </a:pPr>
            <a:r>
              <a:rPr lang="en-US" sz="1600" dirty="0"/>
              <a:t>Montana Department of Commerce</a:t>
            </a:r>
          </a:p>
          <a:p>
            <a:pPr marL="0" indent="0">
              <a:spcBef>
                <a:spcPts val="0"/>
              </a:spcBef>
              <a:buNone/>
            </a:pPr>
            <a:r>
              <a:rPr lang="en-US" sz="1600" dirty="0"/>
              <a:t>Community Development Division</a:t>
            </a:r>
          </a:p>
          <a:p>
            <a:pPr marL="0" indent="0">
              <a:spcBef>
                <a:spcPts val="0"/>
              </a:spcBef>
              <a:buNone/>
            </a:pPr>
            <a:r>
              <a:rPr lang="en-US" sz="1600" dirty="0"/>
              <a:t>Attn: Con Plan</a:t>
            </a:r>
          </a:p>
          <a:p>
            <a:pPr marL="0" indent="0">
              <a:spcBef>
                <a:spcPts val="0"/>
              </a:spcBef>
              <a:buNone/>
            </a:pPr>
            <a:r>
              <a:rPr lang="en-US" sz="1600" dirty="0"/>
              <a:t>PO Box 200523</a:t>
            </a:r>
          </a:p>
          <a:p>
            <a:pPr marL="0" indent="0">
              <a:spcBef>
                <a:spcPts val="0"/>
              </a:spcBef>
              <a:buNone/>
            </a:pPr>
            <a:r>
              <a:rPr lang="en-US" sz="1600" dirty="0"/>
              <a:t>Helena, MT 59620-0523</a:t>
            </a:r>
          </a:p>
          <a:p>
            <a:pPr marL="0" indent="0">
              <a:spcBef>
                <a:spcPts val="0"/>
              </a:spcBef>
              <a:buNone/>
            </a:pPr>
            <a:r>
              <a:rPr lang="en-US" sz="1600" dirty="0">
                <a:hlinkClick r:id="rId2"/>
              </a:rPr>
              <a:t>DOCConPlan@mt.gov</a:t>
            </a:r>
            <a:r>
              <a:rPr lang="en-US" sz="1600" dirty="0"/>
              <a:t> </a:t>
            </a:r>
          </a:p>
          <a:p>
            <a:pPr>
              <a:spcBef>
                <a:spcPts val="0"/>
              </a:spcBef>
            </a:pPr>
            <a:endParaRPr lang="en-US" sz="1600" dirty="0"/>
          </a:p>
        </p:txBody>
      </p:sp>
    </p:spTree>
    <p:extLst>
      <p:ext uri="{BB962C8B-B14F-4D97-AF65-F5344CB8AC3E}">
        <p14:creationId xmlns:p14="http://schemas.microsoft.com/office/powerpoint/2010/main" val="1764152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2ED2-FB5D-44A9-8C73-5A077CE56BC5}"/>
              </a:ext>
            </a:extLst>
          </p:cNvPr>
          <p:cNvSpPr>
            <a:spLocks noGrp="1"/>
          </p:cNvSpPr>
          <p:nvPr>
            <p:ph type="title"/>
          </p:nvPr>
        </p:nvSpPr>
        <p:spPr/>
        <p:txBody>
          <a:bodyPr>
            <a:noAutofit/>
          </a:bodyPr>
          <a:lstStyle/>
          <a:p>
            <a:r>
              <a:rPr lang="en-US" sz="3800" dirty="0"/>
              <a:t>Public Participation Process</a:t>
            </a:r>
          </a:p>
        </p:txBody>
      </p:sp>
      <p:sp>
        <p:nvSpPr>
          <p:cNvPr id="3" name="Content Placeholder 2">
            <a:extLst>
              <a:ext uri="{FF2B5EF4-FFF2-40B4-BE49-F238E27FC236}">
                <a16:creationId xmlns:a16="http://schemas.microsoft.com/office/drawing/2014/main" id="{8321BF2A-7CE1-49EA-B2DB-296D6D7A8AAD}"/>
              </a:ext>
            </a:extLst>
          </p:cNvPr>
          <p:cNvSpPr>
            <a:spLocks noGrp="1"/>
          </p:cNvSpPr>
          <p:nvPr>
            <p:ph idx="1"/>
          </p:nvPr>
        </p:nvSpPr>
        <p:spPr/>
        <p:txBody>
          <a:bodyPr>
            <a:noAutofit/>
          </a:bodyPr>
          <a:lstStyle/>
          <a:p>
            <a:pPr marL="0" indent="0">
              <a:buNone/>
            </a:pPr>
            <a:r>
              <a:rPr lang="en-US" sz="2300" dirty="0"/>
              <a:t>The perspectives and opinions shared by participants of this public hearing will help Commerce to edit and finalize the HOME-ARP Allocation Plan, which falls under the 2021 AAP.  </a:t>
            </a:r>
          </a:p>
          <a:p>
            <a:pPr marL="0" indent="0">
              <a:buNone/>
            </a:pPr>
            <a:endParaRPr lang="en-US" sz="2300" dirty="0"/>
          </a:p>
          <a:p>
            <a:pPr marL="0" indent="0">
              <a:buNone/>
            </a:pPr>
            <a:r>
              <a:rPr lang="en-US" sz="2300" dirty="0"/>
              <a:t>Your feedback will also help finalize the amendments to the 2020 and 2021 AAPs, which fall under the 2020-2024 Consolidated Plan. </a:t>
            </a:r>
          </a:p>
          <a:p>
            <a:pPr marL="0" indent="0">
              <a:buNone/>
            </a:pPr>
            <a:endParaRPr lang="en-US" sz="2300" dirty="0"/>
          </a:p>
          <a:p>
            <a:pPr marL="0" indent="0">
              <a:buNone/>
            </a:pPr>
            <a:r>
              <a:rPr lang="en-US" sz="2300" dirty="0"/>
              <a:t>We hope that with your input, we can ensure housing and community development needs across Montana are identified and addressed.</a:t>
            </a:r>
          </a:p>
        </p:txBody>
      </p:sp>
    </p:spTree>
    <p:extLst>
      <p:ext uri="{BB962C8B-B14F-4D97-AF65-F5344CB8AC3E}">
        <p14:creationId xmlns:p14="http://schemas.microsoft.com/office/powerpoint/2010/main" val="1142092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C3AB1-2B68-4933-A9AD-D32CCE9BC98C}"/>
              </a:ext>
            </a:extLst>
          </p:cNvPr>
          <p:cNvSpPr>
            <a:spLocks noGrp="1"/>
          </p:cNvSpPr>
          <p:nvPr>
            <p:ph type="title"/>
          </p:nvPr>
        </p:nvSpPr>
        <p:spPr/>
        <p:txBody>
          <a:bodyPr>
            <a:noAutofit/>
          </a:bodyPr>
          <a:lstStyle/>
          <a:p>
            <a:r>
              <a:rPr lang="en-US" sz="3800" dirty="0"/>
              <a:t>HOME-ARP Program Overview</a:t>
            </a:r>
            <a:endParaRPr lang="en-US" sz="3800" b="1" dirty="0"/>
          </a:p>
        </p:txBody>
      </p:sp>
      <p:sp>
        <p:nvSpPr>
          <p:cNvPr id="3" name="Content Placeholder 2">
            <a:extLst>
              <a:ext uri="{FF2B5EF4-FFF2-40B4-BE49-F238E27FC236}">
                <a16:creationId xmlns:a16="http://schemas.microsoft.com/office/drawing/2014/main" id="{05DD2F78-C0C2-487A-82E7-3F5AF920D2A4}"/>
              </a:ext>
            </a:extLst>
          </p:cNvPr>
          <p:cNvSpPr>
            <a:spLocks noGrp="1"/>
          </p:cNvSpPr>
          <p:nvPr>
            <p:ph idx="1"/>
          </p:nvPr>
        </p:nvSpPr>
        <p:spPr/>
        <p:txBody>
          <a:bodyPr>
            <a:normAutofit fontScale="55000" lnSpcReduction="20000"/>
          </a:bodyPr>
          <a:lstStyle/>
          <a:p>
            <a:r>
              <a:rPr lang="en-US" dirty="0"/>
              <a:t>HOME Investments Partnership Program-American Rescue Plan</a:t>
            </a:r>
          </a:p>
          <a:p>
            <a:r>
              <a:rPr lang="en-US" dirty="0"/>
              <a:t>Commerce is eligible to receive $11.46 million from the US Department of Housing and Urban Development (HUD) to address housing needs for Qualifying Populations through the production of permanent homes, non-congregate shelter, and/or supportive services</a:t>
            </a:r>
          </a:p>
          <a:p>
            <a:r>
              <a:rPr lang="en-US" dirty="0"/>
              <a:t>Qualifying Populations include individuals and households that meet one or more of the following definitions:</a:t>
            </a:r>
          </a:p>
          <a:p>
            <a:pPr lvl="1"/>
            <a:r>
              <a:rPr lang="en-US" sz="2900" dirty="0"/>
              <a:t>Homeless, as defined in section 103(a) of the McKinney-Vento Homeless Assistance Act,</a:t>
            </a:r>
          </a:p>
          <a:p>
            <a:pPr lvl="1"/>
            <a:r>
              <a:rPr lang="en-US" sz="2900" dirty="0"/>
              <a:t>At-risk of homelessness, as defined in section 401(1) of the McKinney-Vento Homeless Assistance Act,</a:t>
            </a:r>
          </a:p>
          <a:p>
            <a:pPr lvl="1"/>
            <a:r>
              <a:rPr lang="en-US" sz="2900" dirty="0"/>
              <a:t>Fleeing, or attempting to flee, domestic violence, dating violence, sexual assault, stalking, or human trafficking, as defined by HUD,</a:t>
            </a:r>
          </a:p>
          <a:p>
            <a:pPr lvl="1"/>
            <a:r>
              <a:rPr lang="en-US" sz="2900" dirty="0"/>
              <a:t>Other populations where providing supportive services or assistance under Section 212 would prevent homelessness or would serve those with the greatest risk of housing instability;</a:t>
            </a:r>
          </a:p>
          <a:p>
            <a:pPr lvl="1"/>
            <a:r>
              <a:rPr lang="en-US" sz="2900" dirty="0"/>
              <a:t>And Veterans and families that include a veteran family member that meet one of the preceding criteria</a:t>
            </a:r>
          </a:p>
        </p:txBody>
      </p:sp>
    </p:spTree>
    <p:extLst>
      <p:ext uri="{BB962C8B-B14F-4D97-AF65-F5344CB8AC3E}">
        <p14:creationId xmlns:p14="http://schemas.microsoft.com/office/powerpoint/2010/main" val="2181117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C3AB1-2B68-4933-A9AD-D32CCE9BC98C}"/>
              </a:ext>
            </a:extLst>
          </p:cNvPr>
          <p:cNvSpPr>
            <a:spLocks noGrp="1"/>
          </p:cNvSpPr>
          <p:nvPr>
            <p:ph type="title"/>
          </p:nvPr>
        </p:nvSpPr>
        <p:spPr/>
        <p:txBody>
          <a:bodyPr>
            <a:noAutofit/>
          </a:bodyPr>
          <a:lstStyle/>
          <a:p>
            <a:r>
              <a:rPr lang="en-US" sz="3800" dirty="0"/>
              <a:t>HOME-ARP Program Overview</a:t>
            </a:r>
            <a:endParaRPr lang="en-US" sz="3800" b="1" dirty="0"/>
          </a:p>
        </p:txBody>
      </p:sp>
      <p:sp>
        <p:nvSpPr>
          <p:cNvPr id="3" name="Content Placeholder 2">
            <a:extLst>
              <a:ext uri="{FF2B5EF4-FFF2-40B4-BE49-F238E27FC236}">
                <a16:creationId xmlns:a16="http://schemas.microsoft.com/office/drawing/2014/main" id="{05DD2F78-C0C2-487A-82E7-3F5AF920D2A4}"/>
              </a:ext>
            </a:extLst>
          </p:cNvPr>
          <p:cNvSpPr>
            <a:spLocks noGrp="1"/>
          </p:cNvSpPr>
          <p:nvPr>
            <p:ph idx="1"/>
          </p:nvPr>
        </p:nvSpPr>
        <p:spPr/>
        <p:txBody>
          <a:bodyPr>
            <a:normAutofit fontScale="85000" lnSpcReduction="20000"/>
          </a:bodyPr>
          <a:lstStyle/>
          <a:p>
            <a:r>
              <a:rPr lang="en-US" dirty="0"/>
              <a:t>Eligible project activities include:</a:t>
            </a:r>
          </a:p>
          <a:p>
            <a:pPr lvl="1"/>
            <a:r>
              <a:rPr lang="en-US" sz="2500" dirty="0"/>
              <a:t>Acquisition, rehabilitation, or new construction of affordable rental housing </a:t>
            </a:r>
          </a:p>
          <a:p>
            <a:pPr lvl="1"/>
            <a:r>
              <a:rPr lang="en-US" sz="2500" dirty="0"/>
              <a:t>Tenant-Based Rental Assistance</a:t>
            </a:r>
          </a:p>
          <a:p>
            <a:pPr lvl="1"/>
            <a:r>
              <a:rPr lang="en-US" sz="2500" dirty="0"/>
              <a:t>Supportive Services</a:t>
            </a:r>
          </a:p>
          <a:p>
            <a:pPr lvl="1"/>
            <a:r>
              <a:rPr lang="en-US" sz="2500" dirty="0"/>
              <a:t>Acquisition and Development of Non-Congregate Shelter</a:t>
            </a:r>
          </a:p>
          <a:p>
            <a:pPr lvl="1"/>
            <a:r>
              <a:rPr lang="en-US" sz="2500" dirty="0"/>
              <a:t>Nonprofit Operating and Capacity Building Assistance</a:t>
            </a:r>
          </a:p>
          <a:p>
            <a:r>
              <a:rPr lang="en-US" sz="2900" dirty="0"/>
              <a:t>To develop the HOME-ARP Allocation Plan, Commerce was required to undergo an extensive consultation process which helped identify the housing needs and gaps in resources available to qualifying populations, and prioritize the use of the State’s allocation of HOME-ARP funds </a:t>
            </a:r>
          </a:p>
          <a:p>
            <a:pPr lvl="1"/>
            <a:endParaRPr lang="en-US" sz="2500" dirty="0"/>
          </a:p>
        </p:txBody>
      </p:sp>
    </p:spTree>
    <p:extLst>
      <p:ext uri="{BB962C8B-B14F-4D97-AF65-F5344CB8AC3E}">
        <p14:creationId xmlns:p14="http://schemas.microsoft.com/office/powerpoint/2010/main" val="1874955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C3AB1-2B68-4933-A9AD-D32CCE9BC98C}"/>
              </a:ext>
            </a:extLst>
          </p:cNvPr>
          <p:cNvSpPr>
            <a:spLocks noGrp="1"/>
          </p:cNvSpPr>
          <p:nvPr>
            <p:ph type="title"/>
          </p:nvPr>
        </p:nvSpPr>
        <p:spPr/>
        <p:txBody>
          <a:bodyPr>
            <a:noAutofit/>
          </a:bodyPr>
          <a:lstStyle/>
          <a:p>
            <a:r>
              <a:rPr lang="en-US" sz="3800" dirty="0"/>
              <a:t>HOME-ARP Allocation Plan</a:t>
            </a:r>
            <a:endParaRPr lang="en-US" sz="3800" b="1" dirty="0"/>
          </a:p>
        </p:txBody>
      </p:sp>
      <p:sp>
        <p:nvSpPr>
          <p:cNvPr id="3" name="Content Placeholder 2">
            <a:extLst>
              <a:ext uri="{FF2B5EF4-FFF2-40B4-BE49-F238E27FC236}">
                <a16:creationId xmlns:a16="http://schemas.microsoft.com/office/drawing/2014/main" id="{05DD2F78-C0C2-487A-82E7-3F5AF920D2A4}"/>
              </a:ext>
            </a:extLst>
          </p:cNvPr>
          <p:cNvSpPr>
            <a:spLocks noGrp="1"/>
          </p:cNvSpPr>
          <p:nvPr>
            <p:ph idx="1"/>
          </p:nvPr>
        </p:nvSpPr>
        <p:spPr/>
        <p:txBody>
          <a:bodyPr>
            <a:normAutofit fontScale="92500" lnSpcReduction="10000"/>
          </a:bodyPr>
          <a:lstStyle/>
          <a:p>
            <a:r>
              <a:rPr lang="en-US" dirty="0"/>
              <a:t>Describes the actions, activities, and resources available for the State’s HOME-ARP program</a:t>
            </a:r>
          </a:p>
          <a:p>
            <a:r>
              <a:rPr lang="en-US" dirty="0"/>
              <a:t>Summarizes the consultation process and provides an analysis of housing needs and service gaps across the state </a:t>
            </a:r>
          </a:p>
          <a:p>
            <a:r>
              <a:rPr lang="en-US" dirty="0"/>
              <a:t>Identifies the highest priority uses for the State’s allocation of funds</a:t>
            </a:r>
          </a:p>
          <a:p>
            <a:r>
              <a:rPr lang="en-US" dirty="0"/>
              <a:t>Discusses the competitive process that Commerce will use to fund eligible projects</a:t>
            </a:r>
          </a:p>
          <a:p>
            <a:endParaRPr lang="en-US" b="1" dirty="0"/>
          </a:p>
        </p:txBody>
      </p:sp>
    </p:spTree>
    <p:extLst>
      <p:ext uri="{BB962C8B-B14F-4D97-AF65-F5344CB8AC3E}">
        <p14:creationId xmlns:p14="http://schemas.microsoft.com/office/powerpoint/2010/main" val="2440536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C3AB1-2B68-4933-A9AD-D32CCE9BC98C}"/>
              </a:ext>
            </a:extLst>
          </p:cNvPr>
          <p:cNvSpPr>
            <a:spLocks noGrp="1"/>
          </p:cNvSpPr>
          <p:nvPr>
            <p:ph type="title"/>
          </p:nvPr>
        </p:nvSpPr>
        <p:spPr/>
        <p:txBody>
          <a:bodyPr>
            <a:noAutofit/>
          </a:bodyPr>
          <a:lstStyle/>
          <a:p>
            <a:r>
              <a:rPr lang="en-US" sz="3800" dirty="0"/>
              <a:t>HOME-ARP Consultation Process</a:t>
            </a:r>
            <a:endParaRPr lang="en-US" sz="3800" b="1" dirty="0"/>
          </a:p>
        </p:txBody>
      </p:sp>
      <p:sp>
        <p:nvSpPr>
          <p:cNvPr id="3" name="Content Placeholder 2">
            <a:extLst>
              <a:ext uri="{FF2B5EF4-FFF2-40B4-BE49-F238E27FC236}">
                <a16:creationId xmlns:a16="http://schemas.microsoft.com/office/drawing/2014/main" id="{05DD2F78-C0C2-487A-82E7-3F5AF920D2A4}"/>
              </a:ext>
            </a:extLst>
          </p:cNvPr>
          <p:cNvSpPr>
            <a:spLocks noGrp="1"/>
          </p:cNvSpPr>
          <p:nvPr>
            <p:ph idx="1"/>
          </p:nvPr>
        </p:nvSpPr>
        <p:spPr/>
        <p:txBody>
          <a:bodyPr>
            <a:normAutofit fontScale="92500" lnSpcReduction="10000"/>
          </a:bodyPr>
          <a:lstStyle/>
          <a:p>
            <a:r>
              <a:rPr lang="en-US" dirty="0"/>
              <a:t>Program overview presented in October 2021 to the Economic Transformation and Stabilization and Workforce Development Programs and Advisory Commission (EWAC)</a:t>
            </a:r>
          </a:p>
          <a:p>
            <a:r>
              <a:rPr lang="en-US" dirty="0"/>
              <a:t>Virtual meetings were held from Summer 2021 through Winter 2023 with a variety of organizations and agencies </a:t>
            </a:r>
          </a:p>
          <a:p>
            <a:r>
              <a:rPr lang="en-US" dirty="0"/>
              <a:t>Public survey was conducted in August 2022</a:t>
            </a:r>
          </a:p>
          <a:p>
            <a:r>
              <a:rPr lang="en-US" dirty="0"/>
              <a:t>Survey results also presented to EWAC in September 2022</a:t>
            </a:r>
          </a:p>
          <a:p>
            <a:endParaRPr lang="en-US" b="1" dirty="0"/>
          </a:p>
        </p:txBody>
      </p:sp>
    </p:spTree>
    <p:extLst>
      <p:ext uri="{BB962C8B-B14F-4D97-AF65-F5344CB8AC3E}">
        <p14:creationId xmlns:p14="http://schemas.microsoft.com/office/powerpoint/2010/main" val="1160190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C3AB1-2B68-4933-A9AD-D32CCE9BC98C}"/>
              </a:ext>
            </a:extLst>
          </p:cNvPr>
          <p:cNvSpPr>
            <a:spLocks noGrp="1"/>
          </p:cNvSpPr>
          <p:nvPr>
            <p:ph type="title"/>
          </p:nvPr>
        </p:nvSpPr>
        <p:spPr/>
        <p:txBody>
          <a:bodyPr>
            <a:noAutofit/>
          </a:bodyPr>
          <a:lstStyle/>
          <a:p>
            <a:r>
              <a:rPr lang="en-US" sz="3800" dirty="0"/>
              <a:t>HOME-ARP </a:t>
            </a:r>
            <a:br>
              <a:rPr lang="en-US" sz="3800" dirty="0"/>
            </a:br>
            <a:r>
              <a:rPr lang="en-US" sz="3800" dirty="0"/>
              <a:t>Consultation Process Results</a:t>
            </a:r>
            <a:endParaRPr lang="en-US" sz="3800" b="1" dirty="0"/>
          </a:p>
        </p:txBody>
      </p:sp>
      <p:sp>
        <p:nvSpPr>
          <p:cNvPr id="6" name="Content Placeholder 2">
            <a:extLst>
              <a:ext uri="{FF2B5EF4-FFF2-40B4-BE49-F238E27FC236}">
                <a16:creationId xmlns:a16="http://schemas.microsoft.com/office/drawing/2014/main" id="{2346ECF7-7AF0-44B9-8A84-1EFF1E1A631F}"/>
              </a:ext>
            </a:extLst>
          </p:cNvPr>
          <p:cNvSpPr>
            <a:spLocks noGrp="1"/>
          </p:cNvSpPr>
          <p:nvPr>
            <p:ph idx="1"/>
          </p:nvPr>
        </p:nvSpPr>
        <p:spPr/>
        <p:txBody>
          <a:bodyPr>
            <a:normAutofit fontScale="92500"/>
          </a:bodyPr>
          <a:lstStyle/>
          <a:p>
            <a:r>
              <a:rPr lang="en-US" dirty="0"/>
              <a:t>Largest need across the state is for affordable rental units that meet property standards and accept vouchers</a:t>
            </a:r>
          </a:p>
          <a:p>
            <a:pPr lvl="1"/>
            <a:r>
              <a:rPr lang="en-US" dirty="0"/>
              <a:t>Lack of inventory makes it difficult to utilize existing vouchers and rental assistance programs</a:t>
            </a:r>
          </a:p>
          <a:p>
            <a:r>
              <a:rPr lang="en-US" dirty="0"/>
              <a:t>Other high needs identified:</a:t>
            </a:r>
          </a:p>
          <a:p>
            <a:pPr lvl="1"/>
            <a:r>
              <a:rPr lang="en-US" dirty="0"/>
              <a:t>Supportive services</a:t>
            </a:r>
          </a:p>
          <a:p>
            <a:pPr lvl="1"/>
            <a:r>
              <a:rPr lang="en-US" dirty="0"/>
              <a:t>Additional non-congregate shelter space</a:t>
            </a:r>
          </a:p>
          <a:p>
            <a:pPr lvl="1"/>
            <a:r>
              <a:rPr lang="en-US" dirty="0"/>
              <a:t>Tenant-Based Rental Assistance (TBRA)</a:t>
            </a:r>
          </a:p>
          <a:p>
            <a:endParaRPr lang="en-US" b="1" dirty="0"/>
          </a:p>
        </p:txBody>
      </p:sp>
    </p:spTree>
    <p:extLst>
      <p:ext uri="{BB962C8B-B14F-4D97-AF65-F5344CB8AC3E}">
        <p14:creationId xmlns:p14="http://schemas.microsoft.com/office/powerpoint/2010/main" val="1373138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4ACE8-1224-57FD-0BD1-DA38CA7F56B2}"/>
              </a:ext>
            </a:extLst>
          </p:cNvPr>
          <p:cNvSpPr>
            <a:spLocks noGrp="1"/>
          </p:cNvSpPr>
          <p:nvPr>
            <p:ph type="title"/>
          </p:nvPr>
        </p:nvSpPr>
        <p:spPr/>
        <p:txBody>
          <a:bodyPr>
            <a:normAutofit/>
          </a:bodyPr>
          <a:lstStyle/>
          <a:p>
            <a:r>
              <a:rPr lang="en-US" sz="3800" dirty="0"/>
              <a:t>HOME-ARP Gaps Analysis Results</a:t>
            </a:r>
          </a:p>
        </p:txBody>
      </p:sp>
      <p:sp>
        <p:nvSpPr>
          <p:cNvPr id="3" name="Content Placeholder 2">
            <a:extLst>
              <a:ext uri="{FF2B5EF4-FFF2-40B4-BE49-F238E27FC236}">
                <a16:creationId xmlns:a16="http://schemas.microsoft.com/office/drawing/2014/main" id="{F0260C01-C119-9DF1-74AF-E4A3D08753E7}"/>
              </a:ext>
            </a:extLst>
          </p:cNvPr>
          <p:cNvSpPr>
            <a:spLocks noGrp="1"/>
          </p:cNvSpPr>
          <p:nvPr>
            <p:ph idx="1"/>
          </p:nvPr>
        </p:nvSpPr>
        <p:spPr/>
        <p:txBody>
          <a:bodyPr>
            <a:normAutofit fontScale="92500" lnSpcReduction="20000"/>
          </a:bodyPr>
          <a:lstStyle/>
          <a:p>
            <a:r>
              <a:rPr lang="en-US" dirty="0"/>
              <a:t>Identified significant gaps in the inventory of affordable rental housing and supportive services available to qualifying populations</a:t>
            </a:r>
          </a:p>
          <a:p>
            <a:r>
              <a:rPr lang="en-US" dirty="0"/>
              <a:t>Also identified a need for non-congregate shelter space, particularly in rural communities </a:t>
            </a:r>
          </a:p>
          <a:p>
            <a:r>
              <a:rPr lang="en-US" dirty="0"/>
              <a:t>Low inventory of affordable housing units makes transitioning out of shelter and into permanent housing a challenge and requires extensive supportive services for qualifying populations to remain housed</a:t>
            </a:r>
          </a:p>
        </p:txBody>
      </p:sp>
    </p:spTree>
    <p:extLst>
      <p:ext uri="{BB962C8B-B14F-4D97-AF65-F5344CB8AC3E}">
        <p14:creationId xmlns:p14="http://schemas.microsoft.com/office/powerpoint/2010/main" val="3121147486"/>
      </p:ext>
    </p:extLst>
  </p:cSld>
  <p:clrMapOvr>
    <a:masterClrMapping/>
  </p:clrMapOvr>
</p:sld>
</file>

<file path=ppt/theme/theme1.xml><?xml version="1.0" encoding="utf-8"?>
<a:theme xmlns:a="http://schemas.openxmlformats.org/drawingml/2006/main" name="MOTBD_teal">
  <a:themeElements>
    <a:clrScheme name="MOTBD Color Palette">
      <a:dk1>
        <a:sysClr val="windowText" lastClr="000000"/>
      </a:dk1>
      <a:lt1>
        <a:sysClr val="window" lastClr="FFFFFF"/>
      </a:lt1>
      <a:dk2>
        <a:srgbClr val="404041"/>
      </a:dk2>
      <a:lt2>
        <a:srgbClr val="F6F2E0"/>
      </a:lt2>
      <a:accent1>
        <a:srgbClr val="6D9799"/>
      </a:accent1>
      <a:accent2>
        <a:srgbClr val="75845A"/>
      </a:accent2>
      <a:accent3>
        <a:srgbClr val="BB8D2B"/>
      </a:accent3>
      <a:accent4>
        <a:srgbClr val="C07450"/>
      </a:accent4>
      <a:accent5>
        <a:srgbClr val="8A7868"/>
      </a:accent5>
      <a:accent6>
        <a:srgbClr val="592900"/>
      </a:accent6>
      <a:hlink>
        <a:srgbClr val="C6738A"/>
      </a:hlink>
      <a:folHlink>
        <a:srgbClr val="404041"/>
      </a:folHlink>
    </a:clrScheme>
    <a:fontScheme name="MOTBD Font Style">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BD_teal">
  <a:themeElements>
    <a:clrScheme name="MOTBD Color Palette">
      <a:dk1>
        <a:sysClr val="windowText" lastClr="000000"/>
      </a:dk1>
      <a:lt1>
        <a:sysClr val="window" lastClr="FFFFFF"/>
      </a:lt1>
      <a:dk2>
        <a:srgbClr val="404041"/>
      </a:dk2>
      <a:lt2>
        <a:srgbClr val="F6F2E0"/>
      </a:lt2>
      <a:accent1>
        <a:srgbClr val="6D9799"/>
      </a:accent1>
      <a:accent2>
        <a:srgbClr val="75845A"/>
      </a:accent2>
      <a:accent3>
        <a:srgbClr val="BB8D2B"/>
      </a:accent3>
      <a:accent4>
        <a:srgbClr val="C07450"/>
      </a:accent4>
      <a:accent5>
        <a:srgbClr val="8A7868"/>
      </a:accent5>
      <a:accent6>
        <a:srgbClr val="592900"/>
      </a:accent6>
      <a:hlink>
        <a:srgbClr val="C6738A"/>
      </a:hlink>
      <a:folHlink>
        <a:srgbClr val="404041"/>
      </a:folHlink>
    </a:clrScheme>
    <a:fontScheme name="MOTBD Font Style">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an-16-9.potx" id="{1AC7D8D9-ECCF-4D74-8BE2-A2B9C4755476}" vid="{9FD636CF-746E-45A7-ABDC-356EAA81679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MOTBD_teal</Template>
  <TotalTime>6816</TotalTime>
  <Words>2193</Words>
  <Application>Microsoft Office PowerPoint</Application>
  <PresentationFormat>On-screen Show (4:3)</PresentationFormat>
  <Paragraphs>349</Paragraphs>
  <Slides>27</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HelveticaNeueLT Std</vt:lpstr>
      <vt:lpstr>MOTBD_teal</vt:lpstr>
      <vt:lpstr>1_MOTBD_teal</vt:lpstr>
      <vt:lpstr>Welcome to the Public Hearing for the HOME-ARP Allocation Plan and  2020 and 2021 Annual Action Plan Amendments</vt:lpstr>
      <vt:lpstr>Public Participation Process</vt:lpstr>
      <vt:lpstr>Public Participation Process</vt:lpstr>
      <vt:lpstr>HOME-ARP Program Overview</vt:lpstr>
      <vt:lpstr>HOME-ARP Program Overview</vt:lpstr>
      <vt:lpstr>HOME-ARP Allocation Plan</vt:lpstr>
      <vt:lpstr>HOME-ARP Consultation Process</vt:lpstr>
      <vt:lpstr>HOME-ARP  Consultation Process Results</vt:lpstr>
      <vt:lpstr>HOME-ARP Gaps Analysis Results</vt:lpstr>
      <vt:lpstr>HOME-ARP Gaps Analysis</vt:lpstr>
      <vt:lpstr>HOME-ARP Proposed Use of Funds</vt:lpstr>
      <vt:lpstr>HOME-ARP Proposed Use of Funds</vt:lpstr>
      <vt:lpstr>HOME-ARP Allocation Plan</vt:lpstr>
      <vt:lpstr>Annual Action Plan Amendments</vt:lpstr>
      <vt:lpstr>2020-2024 Consolidated Plan Goals and Objectives</vt:lpstr>
      <vt:lpstr>2020-2024 Consolidated Plan Programs</vt:lpstr>
      <vt:lpstr>2020-2024 Consolidated Plan Documents</vt:lpstr>
      <vt:lpstr>2021-2022 AAP and 2020-2021 AAP Components of the AAP</vt:lpstr>
      <vt:lpstr>2020 Annual Action Plan  Resources by Program – Plan Year 1</vt:lpstr>
      <vt:lpstr>2020-2021 Annual Action Plan Resources by Goal – Plan Year 1</vt:lpstr>
      <vt:lpstr>2020-2021 Annual Action Plan Amendment Resources by Goal – Plan Year 1</vt:lpstr>
      <vt:lpstr>2021-2022 AAP Resources by Program – Plan Year 2</vt:lpstr>
      <vt:lpstr> </vt:lpstr>
      <vt:lpstr>2021-2022 Annual Action Plan Amendment Resources by Goal – Plan Year 2</vt:lpstr>
      <vt:lpstr>Document Review</vt:lpstr>
      <vt:lpstr>Contact Information</vt:lpstr>
      <vt:lpstr>Comments</vt:lpstr>
    </vt:vector>
  </TitlesOfParts>
  <Company>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Cooper, Teresa</dc:creator>
  <cp:lastModifiedBy>Stepleton, Jen</cp:lastModifiedBy>
  <cp:revision>193</cp:revision>
  <cp:lastPrinted>2020-03-13T18:18:34Z</cp:lastPrinted>
  <dcterms:created xsi:type="dcterms:W3CDTF">2015-12-03T18:44:35Z</dcterms:created>
  <dcterms:modified xsi:type="dcterms:W3CDTF">2023-01-30T20:41:51Z</dcterms:modified>
</cp:coreProperties>
</file>